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Proxima Nova"/>
      <p:regular r:id="rId27"/>
      <p:bold r:id="rId28"/>
      <p:italic r:id="rId29"/>
      <p:boldItalic r:id="rId30"/>
    </p:embeddedFont>
    <p:embeddedFont>
      <p:font typeface="Roboto"/>
      <p:regular r:id="rId31"/>
      <p:bold r:id="rId32"/>
      <p:italic r:id="rId33"/>
      <p:boldItalic r:id="rId34"/>
    </p:embeddedFont>
    <p:embeddedFont>
      <p:font typeface="Alfa Slab One"/>
      <p:regular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roximaNova-bold.fntdata"/><Relationship Id="rId27" Type="http://schemas.openxmlformats.org/officeDocument/2006/relationships/font" Target="fonts/ProximaNova-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roximaNova-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regular.fntdata"/><Relationship Id="rId30" Type="http://schemas.openxmlformats.org/officeDocument/2006/relationships/font" Target="fonts/ProximaNova-boldItalic.fntdata"/><Relationship Id="rId11" Type="http://schemas.openxmlformats.org/officeDocument/2006/relationships/slide" Target="slides/slide6.xml"/><Relationship Id="rId33" Type="http://schemas.openxmlformats.org/officeDocument/2006/relationships/font" Target="fonts/Roboto-italic.fntdata"/><Relationship Id="rId10" Type="http://schemas.openxmlformats.org/officeDocument/2006/relationships/slide" Target="slides/slide5.xml"/><Relationship Id="rId32" Type="http://schemas.openxmlformats.org/officeDocument/2006/relationships/font" Target="fonts/Roboto-bold.fntdata"/><Relationship Id="rId13" Type="http://schemas.openxmlformats.org/officeDocument/2006/relationships/slide" Target="slides/slide8.xml"/><Relationship Id="rId35" Type="http://schemas.openxmlformats.org/officeDocument/2006/relationships/font" Target="fonts/AlfaSlabOne-regular.fntdata"/><Relationship Id="rId12" Type="http://schemas.openxmlformats.org/officeDocument/2006/relationships/slide" Target="slides/slide7.xml"/><Relationship Id="rId34" Type="http://schemas.openxmlformats.org/officeDocument/2006/relationships/font" Target="fonts/Robo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snews.com/news/health-news/articles/2022-01-24/black-americans-beat-vaccine-hesitancy-faster-than-whites" TargetMode="External"/><Relationship Id="rId3" Type="http://schemas.openxmlformats.org/officeDocument/2006/relationships/hyperlink" Target="https://www.sharp.com/health-news/ensuring-black-americans-receive-covid-19-vaccines.cf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istory.com/news/smallpox-vaccine-onesimus-slave-cotton-mather" TargetMode="External"/><Relationship Id="rId3" Type="http://schemas.openxmlformats.org/officeDocument/2006/relationships/hyperlink" Target="https://www.astho.org/communications/blog/who-is-onesimus/" TargetMode="External"/><Relationship Id="rId4" Type="http://schemas.openxmlformats.org/officeDocument/2006/relationships/hyperlink" Target="https://www.who.int/news-room/feature-stories/detail/smallpox-vaccines#:~:text=The%20smallpox%20vaccine%2C%20introduced%20by,protected%20against%20inoculated%20variola%20viru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ashingtonpost.com/washington-post-live/2022/01/04/coronavirus-vaccines-variants-with-kizzmekia-s-corbett-phd/" TargetMode="External"/><Relationship Id="rId3" Type="http://schemas.openxmlformats.org/officeDocument/2006/relationships/hyperlink" Target="https://asm.org/Biographies/Kizzmekia-S-Corbett,-Ph-D"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coronavirus/2019-ncov/vaccines/safety/safety-of-vaccines.html"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coronavirus/2019-ncov/vaccines/vaccine-benefits.html?s_cid=10466:should%20i%20vaccinate:sem.ga:p:RG:GM:gen:PTN:FY21" TargetMode="External"/><Relationship Id="rId3" Type="http://schemas.openxmlformats.org/officeDocument/2006/relationships/hyperlink" Target="https://www.cdc.gov/coronavirus/2019-ncov/vaccines/vaccine-benefits.html?s_cid=10466:should%20i%20vaccinate:sem.ga:p:RG:GM:gen:PTN:FY21"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snews.com/news/health-news/articles/2022-01-24/black-americans-beat-vaccine-hesitancy-faster-than-whites"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211183fe8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211183fe8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a:t>
            </a:r>
            <a:r>
              <a:rPr lang="en" u="sng">
                <a:solidFill>
                  <a:schemeClr val="hlink"/>
                </a:solidFill>
                <a:hlinkClick r:id="rId2"/>
              </a:rPr>
              <a:t>Black Americans Beat Vaccine Hesitancy Faster Than Whites | Healthiest Communities Health News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COVID-19 Vaccine Hesitancy Among Black Americans | Sharp Health News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fcfeb800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fcfeb800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20ab34057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20ab34057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211183fe8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211183fe8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20ab34057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20ab34057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211183fe8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211183fe8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a:t>
            </a:r>
            <a:r>
              <a:rPr lang="en" u="sng">
                <a:solidFill>
                  <a:schemeClr val="hlink"/>
                </a:solidFill>
                <a:hlinkClick r:id="rId2"/>
              </a:rPr>
              <a:t>How an Enslaved African Man in Boston Helped Save Generations from Smallpox - HISTORY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Who Is Onesimus? | ASTHO</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4"/>
              </a:rPr>
              <a:t>Smallpox vaccines</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211183fe8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211183fe8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a:t>
            </a:r>
            <a:r>
              <a:rPr lang="en" u="sng">
                <a:solidFill>
                  <a:schemeClr val="hlink"/>
                </a:solidFill>
                <a:hlinkClick r:id="rId2"/>
              </a:rPr>
              <a:t>Coronavirus: Vaccines &amp; Variants with Kizzmekia S. Corbett, PhD - The Washington Post</a:t>
            </a:r>
            <a:endParaRPr/>
          </a:p>
          <a:p>
            <a:pPr indent="0" lvl="0" marL="0" rtl="0" algn="l">
              <a:spcBef>
                <a:spcPts val="0"/>
              </a:spcBef>
              <a:spcAft>
                <a:spcPts val="0"/>
              </a:spcAft>
              <a:buNone/>
            </a:pPr>
            <a:r>
              <a:rPr lang="en" u="sng">
                <a:solidFill>
                  <a:schemeClr val="hlink"/>
                </a:solidFill>
                <a:hlinkClick r:id="rId3"/>
              </a:rPr>
              <a:t>Kizzmekia S. Corbett, Ph.D. | ASM.org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20ab34057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20ab34057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211183fe8a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211183fe8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0ab34057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0ab34057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20ab34057e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20ab34057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a:t>
            </a:r>
            <a:r>
              <a:rPr lang="en" u="sng">
                <a:solidFill>
                  <a:schemeClr val="hlink"/>
                </a:solidFill>
                <a:hlinkClick r:id="rId2"/>
              </a:rPr>
              <a:t>Safety of COVID-19 Vaccines | CDC</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20ab34057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20ab34057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20ab34057e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20ab34057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20ab34057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20ab3405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a:t>
            </a:r>
            <a:r>
              <a:rPr lang="en" u="sng">
                <a:solidFill>
                  <a:schemeClr val="hlink"/>
                </a:solidFill>
                <a:hlinkClick r:id="rId2"/>
              </a:rPr>
              <a:t>Benefits of Getting a COVID-19 Vaccine | CDC</a:t>
            </a:r>
            <a:endParaRPr/>
          </a:p>
          <a:p>
            <a:pPr indent="0" lvl="0" marL="0" rtl="0" algn="l">
              <a:spcBef>
                <a:spcPts val="0"/>
              </a:spcBef>
              <a:spcAft>
                <a:spcPts val="0"/>
              </a:spcAft>
              <a:buNone/>
            </a:pPr>
            <a:r>
              <a:rPr lang="en" u="sng">
                <a:solidFill>
                  <a:schemeClr val="hlink"/>
                </a:solidFill>
                <a:hlinkClick r:id="rId3"/>
              </a:rPr>
              <a:t>Benefits of Getting a COVID-19 Vaccine | CDC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20ab34057e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20ab34057e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20ab34057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20ab34057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a:t>
            </a:r>
            <a:r>
              <a:rPr lang="en" u="sng">
                <a:solidFill>
                  <a:schemeClr val="hlink"/>
                </a:solidFill>
                <a:hlinkClick r:id="rId2"/>
              </a:rPr>
              <a:t>Black Americans Beat Vaccine Hesitancy Faster Than Whites | Healthiest Communities Health News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211183fe8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211183fe8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20ab34057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20ab34057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20ab34057e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120ab34057e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20ab34057e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20ab34057e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sharp.com/health-news/ensuring-black-americans-receive-covid-19-vaccines.cfm"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astho.org/communications/blog/who-is-onesimus/" TargetMode="External"/><Relationship Id="rId4" Type="http://schemas.openxmlformats.org/officeDocument/2006/relationships/hyperlink" Target="https://www.history.com/news/smallpox-vaccine-onesimus-slave-cotton-mather" TargetMode="External"/><Relationship Id="rId5" Type="http://schemas.openxmlformats.org/officeDocument/2006/relationships/image" Target="../media/image3.png"/><Relationship Id="rId6"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washingtonpost.com/washington-post-live/2022/01/04/coronavirus-vaccines-variants-with-kizzmekia-s-corbett-phd/" TargetMode="External"/><Relationship Id="rId4" Type="http://schemas.openxmlformats.org/officeDocument/2006/relationships/hyperlink" Target="https://asm.org/Biographies/Kizzmekia-S-Corbett,-Ph-D" TargetMode="External"/><Relationship Id="rId5"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hopkinsmedicine.org/health/conditions-and-diseases/coronavirus/covid19-vaccines-and-people-of-color"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cdc.gov/coronavirus/2019-ncov/vaccines/safety/safety-of-vaccines.html" TargetMode="External"/><Relationship Id="rId4" Type="http://schemas.openxmlformats.org/officeDocument/2006/relationships/image" Target="../media/image5.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cdc.gov/coronavirus/2019-ncov/vaccines/vaccine-benefits.html?s_cid=10466:should%20i%20vaccinate:sem.ga:p:RG:GM:gen:PTN:FY2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usnews.com/news/health-news/articles/2022-01-24/black-americans-beat-vaccine-hesitancy-faster-than-whites" TargetMode="External"/><Relationship Id="rId4" Type="http://schemas.openxmlformats.org/officeDocument/2006/relationships/image" Target="../media/image6.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insightnews.com/health/african-introduced-practice-of-immunization-against-smallpox/article_975f8d86-3c7d-11e9-8f10-0f2ae646fe21.html" TargetMode="External"/><Relationship Id="rId4" Type="http://schemas.openxmlformats.org/officeDocument/2006/relationships/hyperlink" Target="https://www.cdc.gov/coronavirus/2019-ncov/vaccines/facts.html?s_cid=11356:can%20covid%20vaccine%20give%20you%20covid:sem.ga:p:RG:GM:gen:PTN:FY21" TargetMode="External"/><Relationship Id="rId9" Type="http://schemas.openxmlformats.org/officeDocument/2006/relationships/image" Target="../media/image11.png"/><Relationship Id="rId5" Type="http://schemas.openxmlformats.org/officeDocument/2006/relationships/hyperlink" Target="https://www.hopkinsmedicine.org/health/conditions-and-diseases/coronavirus/is-the-covid19-vaccine-safe" TargetMode="External"/><Relationship Id="rId6" Type="http://schemas.openxmlformats.org/officeDocument/2006/relationships/hyperlink" Target="https://www.hopkinsmedicine.org/health/conditions-and-diseases/coronavirus/is-the-covid19-vaccine-safe" TargetMode="External"/><Relationship Id="rId7" Type="http://schemas.openxmlformats.org/officeDocument/2006/relationships/hyperlink" Target="https://blackdoctorsconsortium.com/" TargetMode="External"/><Relationship Id="rId8" Type="http://schemas.openxmlformats.org/officeDocument/2006/relationships/hyperlink" Target="https://www.nature.com/articles/d41586-021-00338-y"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covidtracking.com/race" TargetMode="External"/><Relationship Id="rId4" Type="http://schemas.openxmlformats.org/officeDocument/2006/relationships/hyperlink" Target="https://www.kff.org/coronavirus-covid-19/issue-brief/covid-19-cases-and-deaths-by-race-ethnicity-current-data-and-changes-over-time/" TargetMode="External"/><Relationship Id="rId11" Type="http://schemas.openxmlformats.org/officeDocument/2006/relationships/image" Target="../media/image11.png"/><Relationship Id="rId10" Type="http://schemas.openxmlformats.org/officeDocument/2006/relationships/hyperlink" Target="https://www.vox.com/identities/2018/4/18/17254234/j-marion-sims-experiments-slaves-women-gynecology-statue-removal" TargetMode="External"/><Relationship Id="rId9" Type="http://schemas.openxmlformats.org/officeDocument/2006/relationships/hyperlink" Target="https://www.usnews.com/news/health-news/articles/2022-01-24/black-americans-beat-vaccine-hesitancy-faster-than-whites" TargetMode="External"/><Relationship Id="rId5" Type="http://schemas.openxmlformats.org/officeDocument/2006/relationships/hyperlink" Target="https://www.history.com/news/the-father-of-modern-gynecology-performed-shocking-experiments-on-slaves#:~:text=After%2030%20operations%20on%20one,medical%20field%20at%20the%20time" TargetMode="External"/><Relationship Id="rId6" Type="http://schemas.openxmlformats.org/officeDocument/2006/relationships/hyperlink" Target="https://www.smithsonianmag.com/history/in-need-cadavers-19th-century-medical-students-raided-baltimores-graves-180970629/" TargetMode="External"/><Relationship Id="rId7" Type="http://schemas.openxmlformats.org/officeDocument/2006/relationships/hyperlink" Target="https://www.theparisreview.org/blog/2016/10/11/night-doctors/" TargetMode="External"/><Relationship Id="rId8" Type="http://schemas.openxmlformats.org/officeDocument/2006/relationships/hyperlink" Target="https://www.cdc.gov/coronavirus/2019-ncov/vaccines/safety/safety-of-vaccines.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rand.org/pubs/research_reports/RRA1110-1.html" TargetMode="External"/><Relationship Id="rId4" Type="http://schemas.openxmlformats.org/officeDocument/2006/relationships/hyperlink" Target="https://www.hopkinsmedicine.org/health/conditions-and-diseases/coronavirus/covid19-vaccines-and-people-of-color" TargetMode="External"/><Relationship Id="rId10" Type="http://schemas.openxmlformats.org/officeDocument/2006/relationships/image" Target="../media/image11.png"/><Relationship Id="rId9" Type="http://schemas.openxmlformats.org/officeDocument/2006/relationships/hyperlink" Target="https://www.hsph.harvard.edu/profile/kizzmekia-s-corbett/" TargetMode="External"/><Relationship Id="rId5" Type="http://schemas.openxmlformats.org/officeDocument/2006/relationships/hyperlink" Target="https://www.sharp.com/health-news/ensuring-black-americans-receive-covid-19-vaccines.cfm" TargetMode="External"/><Relationship Id="rId6" Type="http://schemas.openxmlformats.org/officeDocument/2006/relationships/hyperlink" Target="https://www.cbsnews.com/news/dr-kizzmekia-corbett-covid-vaccine-melinda-french-gates/" TargetMode="External"/><Relationship Id="rId7" Type="http://schemas.openxmlformats.org/officeDocument/2006/relationships/hyperlink" Target="https://www.fi.edu/laureates/kizzmekia-s-corbett" TargetMode="External"/><Relationship Id="rId8" Type="http://schemas.openxmlformats.org/officeDocument/2006/relationships/hyperlink" Target="https://www.washingtonpost.com/washington-post-live/2022/01/04/coronavirus-vaccines-variants-with-kizzmekia-s-corbett-phd/"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vox.com/identities/2018/4/18/17254234/j-marion-sims-experiments-slaves-women-gynecology-statue-removal" TargetMode="External"/><Relationship Id="rId4" Type="http://schemas.openxmlformats.org/officeDocument/2006/relationships/hyperlink" Target="https://blackthen.com/african-american-bodies-stolen-from-graves-the-dark-past-of-old-medical-college-of-georgia/" TargetMode="External"/><Relationship Id="rId9" Type="http://schemas.openxmlformats.org/officeDocument/2006/relationships/image" Target="../media/image11.png"/><Relationship Id="rId5" Type="http://schemas.openxmlformats.org/officeDocument/2006/relationships/hyperlink" Target="https://www.cdc.gov/smallpox/history/history.html" TargetMode="External"/><Relationship Id="rId6" Type="http://schemas.openxmlformats.org/officeDocument/2006/relationships/hyperlink" Target="https://thehistoryjunkie.com/cotton-mather-and-the-salem-witch-trials/" TargetMode="External"/><Relationship Id="rId7" Type="http://schemas.openxmlformats.org/officeDocument/2006/relationships/hyperlink" Target="https://adc.bmj.com/content/88/10/841" TargetMode="External"/><Relationship Id="rId8" Type="http://schemas.openxmlformats.org/officeDocument/2006/relationships/hyperlink" Target="https://www.youtube.com/watch?v=22lGbAVWhro&amp;ab_channel=TED-E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78750"/>
            <a:ext cx="8520600" cy="195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Arial"/>
                <a:ea typeface="Arial"/>
                <a:cs typeface="Arial"/>
                <a:sym typeface="Arial"/>
              </a:rPr>
              <a:t>COVID-19 &amp; THE BLACK COMMUNITY</a:t>
            </a:r>
            <a:endParaRPr b="1" sz="4000">
              <a:solidFill>
                <a:schemeClr val="dk1"/>
              </a:solidFill>
              <a:latin typeface="Arial"/>
              <a:ea typeface="Arial"/>
              <a:cs typeface="Arial"/>
              <a:sym typeface="Arial"/>
            </a:endParaRPr>
          </a:p>
        </p:txBody>
      </p:sp>
      <p:sp>
        <p:nvSpPr>
          <p:cNvPr id="57" name="Google Shape;57;p13"/>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8" name="Google Shape;58;p13"/>
          <p:cNvPicPr preferRelativeResize="0"/>
          <p:nvPr/>
        </p:nvPicPr>
        <p:blipFill>
          <a:blip r:embed="rId3">
            <a:alphaModFix/>
          </a:blip>
          <a:stretch>
            <a:fillRect/>
          </a:stretch>
        </p:blipFill>
        <p:spPr>
          <a:xfrm>
            <a:off x="2247663" y="2032950"/>
            <a:ext cx="4313824" cy="2426526"/>
          </a:xfrm>
          <a:prstGeom prst="rect">
            <a:avLst/>
          </a:prstGeom>
          <a:noFill/>
          <a:ln>
            <a:noFill/>
          </a:ln>
        </p:spPr>
      </p:pic>
      <p:pic>
        <p:nvPicPr>
          <p:cNvPr id="59" name="Google Shape;59;p13"/>
          <p:cNvPicPr preferRelativeResize="0"/>
          <p:nvPr/>
        </p:nvPicPr>
        <p:blipFill>
          <a:blip r:embed="rId4">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rial"/>
                <a:ea typeface="Arial"/>
                <a:cs typeface="Arial"/>
                <a:sym typeface="Arial"/>
              </a:rPr>
              <a:t>COVID-19 Data in the Black Community</a:t>
            </a:r>
            <a:endParaRPr>
              <a:solidFill>
                <a:schemeClr val="dk1"/>
              </a:solidFill>
              <a:latin typeface="Arial"/>
              <a:ea typeface="Arial"/>
              <a:cs typeface="Arial"/>
              <a:sym typeface="Arial"/>
            </a:endParaRPr>
          </a:p>
        </p:txBody>
      </p:sp>
      <p:sp>
        <p:nvSpPr>
          <p:cNvPr id="65" name="Google Shape;65;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According to the Kaiser Family Foundation, Black Americans are more likely to become severely ill or die due to complications of COVID-19 than other populations. In fact, Black individuals account for 15% of COVID-19 deaths in the U.S., though they make up only 12% of the overall population, and are nearly three times as likely to be hospitalized due to COVID-19 as white people. </a:t>
            </a:r>
            <a:r>
              <a:rPr b="1" lang="en" sz="1600">
                <a:solidFill>
                  <a:srgbClr val="000000"/>
                </a:solidFill>
                <a:latin typeface="Arial"/>
                <a:ea typeface="Arial"/>
                <a:cs typeface="Arial"/>
                <a:sym typeface="Arial"/>
              </a:rPr>
              <a:t>(Dec. 2021) </a:t>
            </a:r>
            <a:endParaRPr b="1" sz="1600">
              <a:solidFill>
                <a:srgbClr val="000000"/>
              </a:solidFill>
              <a:latin typeface="Arial"/>
              <a:ea typeface="Arial"/>
              <a:cs typeface="Arial"/>
              <a:sym typeface="Arial"/>
            </a:endParaRPr>
          </a:p>
          <a:p>
            <a:pPr indent="-330200" lvl="0" marL="457200" rtl="0" algn="l">
              <a:spcBef>
                <a:spcPts val="1000"/>
              </a:spcBef>
              <a:spcAft>
                <a:spcPts val="0"/>
              </a:spcAft>
              <a:buClr>
                <a:srgbClr val="000000"/>
              </a:buClr>
              <a:buSzPts val="1600"/>
              <a:buFont typeface="Arial"/>
              <a:buChar char="●"/>
            </a:pPr>
            <a:r>
              <a:rPr lang="en" sz="1600">
                <a:solidFill>
                  <a:srgbClr val="000000"/>
                </a:solidFill>
                <a:latin typeface="Arial"/>
                <a:ea typeface="Arial"/>
                <a:cs typeface="Arial"/>
                <a:sym typeface="Arial"/>
              </a:rPr>
              <a:t>As of Jan. 10, 2022, 54% of Black individuals across a majority of states in the U.S. had received at least one vaccine dose – a lower rate than among white, Hispanic and Asian populations, according to an analysis by the Kaiser Family Foundation. </a:t>
            </a:r>
            <a:r>
              <a:rPr b="1" lang="en" sz="1600">
                <a:solidFill>
                  <a:srgbClr val="000000"/>
                </a:solidFill>
                <a:latin typeface="Arial"/>
                <a:ea typeface="Arial"/>
                <a:cs typeface="Arial"/>
                <a:sym typeface="Arial"/>
              </a:rPr>
              <a:t>(Jan. 2022) </a:t>
            </a:r>
            <a:endParaRPr b="1" sz="1600">
              <a:solidFill>
                <a:srgbClr val="000000"/>
              </a:solidFill>
              <a:latin typeface="Arial"/>
              <a:ea typeface="Arial"/>
              <a:cs typeface="Arial"/>
              <a:sym typeface="Arial"/>
            </a:endParaRPr>
          </a:p>
          <a:p>
            <a:pPr indent="0" lvl="0" marL="457200" rtl="0" algn="l">
              <a:spcBef>
                <a:spcPts val="1000"/>
              </a:spcBef>
              <a:spcAft>
                <a:spcPts val="0"/>
              </a:spcAft>
              <a:buNone/>
            </a:pPr>
            <a:r>
              <a:t/>
            </a:r>
            <a:endParaRPr>
              <a:solidFill>
                <a:srgbClr val="000000"/>
              </a:solidFill>
              <a:latin typeface="Arial"/>
              <a:ea typeface="Arial"/>
              <a:cs typeface="Arial"/>
              <a:sym typeface="Arial"/>
            </a:endParaRPr>
          </a:p>
          <a:p>
            <a:pPr indent="0" lvl="0" marL="0" rtl="0" algn="l">
              <a:lnSpc>
                <a:spcPct val="100000"/>
              </a:lnSpc>
              <a:spcBef>
                <a:spcPts val="1000"/>
              </a:spcBef>
              <a:spcAft>
                <a:spcPts val="0"/>
              </a:spcAft>
              <a:buNone/>
            </a:pPr>
            <a:r>
              <a:rPr lang="en" sz="1100">
                <a:solidFill>
                  <a:srgbClr val="000000"/>
                </a:solidFill>
                <a:latin typeface="Arial"/>
                <a:ea typeface="Arial"/>
                <a:cs typeface="Arial"/>
                <a:sym typeface="Arial"/>
              </a:rPr>
              <a:t>Sources: </a:t>
            </a:r>
            <a:r>
              <a:rPr lang="en" sz="1100" u="sng">
                <a:solidFill>
                  <a:srgbClr val="2200CC"/>
                </a:solidFill>
                <a:latin typeface="Arial"/>
                <a:ea typeface="Arial"/>
                <a:cs typeface="Arial"/>
                <a:sym typeface="Arial"/>
                <a:hlinkClick r:id="rId3">
                  <a:extLst>
                    <a:ext uri="{A12FA001-AC4F-418D-AE19-62706E023703}">
                      <ahyp:hlinkClr val="tx"/>
                    </a:ext>
                  </a:extLst>
                </a:hlinkClick>
              </a:rPr>
              <a:t>COVID-19 Vaccine Hesitancy Among Black Americans | Sharp Health News</a:t>
            </a:r>
            <a:endParaRPr>
              <a:solidFill>
                <a:srgbClr val="000000"/>
              </a:solidFill>
              <a:latin typeface="Arial"/>
              <a:ea typeface="Arial"/>
              <a:cs typeface="Arial"/>
              <a:sym typeface="Arial"/>
            </a:endParaRPr>
          </a:p>
        </p:txBody>
      </p:sp>
      <p:pic>
        <p:nvPicPr>
          <p:cNvPr id="66" name="Google Shape;66;p14"/>
          <p:cNvPicPr preferRelativeResize="0"/>
          <p:nvPr/>
        </p:nvPicPr>
        <p:blipFill>
          <a:blip r:embed="rId4">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rial"/>
                <a:ea typeface="Arial"/>
                <a:cs typeface="Arial"/>
                <a:sym typeface="Arial"/>
              </a:rPr>
              <a:t>Webinar Outline</a:t>
            </a:r>
            <a:endParaRPr>
              <a:solidFill>
                <a:schemeClr val="dk1"/>
              </a:solidFill>
              <a:latin typeface="Arial"/>
              <a:ea typeface="Arial"/>
              <a:cs typeface="Arial"/>
              <a:sym typeface="Arial"/>
            </a:endParaRPr>
          </a:p>
        </p:txBody>
      </p:sp>
      <p:sp>
        <p:nvSpPr>
          <p:cNvPr id="72" name="Google Shape;72;p15"/>
          <p:cNvSpPr txBox="1"/>
          <p:nvPr>
            <p:ph idx="1" type="body"/>
          </p:nvPr>
        </p:nvSpPr>
        <p:spPr>
          <a:xfrm>
            <a:off x="311700" y="14572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Times New Roman"/>
              <a:buChar char="●"/>
            </a:pPr>
            <a:r>
              <a:rPr lang="en">
                <a:solidFill>
                  <a:srgbClr val="000000"/>
                </a:solidFill>
                <a:latin typeface="Times New Roman"/>
                <a:ea typeface="Times New Roman"/>
                <a:cs typeface="Times New Roman"/>
                <a:sym typeface="Times New Roman"/>
              </a:rPr>
              <a:t>History of Medical Mistrust in the Black Community</a:t>
            </a:r>
            <a:endParaRPr>
              <a:solidFill>
                <a:srgbClr val="000000"/>
              </a:solidFill>
              <a:latin typeface="Times New Roman"/>
              <a:ea typeface="Times New Roman"/>
              <a:cs typeface="Times New Roman"/>
              <a:sym typeface="Times New Roman"/>
            </a:endParaRPr>
          </a:p>
          <a:p>
            <a:pPr indent="-342900" lvl="0" marL="457200" rtl="0" algn="l">
              <a:spcBef>
                <a:spcPts val="1000"/>
              </a:spcBef>
              <a:spcAft>
                <a:spcPts val="0"/>
              </a:spcAft>
              <a:buClr>
                <a:srgbClr val="000000"/>
              </a:buClr>
              <a:buSzPts val="1800"/>
              <a:buFont typeface="Times New Roman"/>
              <a:buChar char="●"/>
            </a:pPr>
            <a:r>
              <a:rPr lang="en">
                <a:solidFill>
                  <a:srgbClr val="000000"/>
                </a:solidFill>
                <a:latin typeface="Times New Roman"/>
                <a:ea typeface="Times New Roman"/>
                <a:cs typeface="Times New Roman"/>
                <a:sym typeface="Times New Roman"/>
              </a:rPr>
              <a:t>Black Pioneers in Vaccine Development</a:t>
            </a:r>
            <a:endParaRPr>
              <a:solidFill>
                <a:srgbClr val="000000"/>
              </a:solidFill>
              <a:latin typeface="Times New Roman"/>
              <a:ea typeface="Times New Roman"/>
              <a:cs typeface="Times New Roman"/>
              <a:sym typeface="Times New Roman"/>
            </a:endParaRPr>
          </a:p>
          <a:p>
            <a:pPr indent="-342900" lvl="0" marL="457200" rtl="0" algn="l">
              <a:spcBef>
                <a:spcPts val="1000"/>
              </a:spcBef>
              <a:spcAft>
                <a:spcPts val="0"/>
              </a:spcAft>
              <a:buClr>
                <a:srgbClr val="000000"/>
              </a:buClr>
              <a:buSzPts val="1800"/>
              <a:buFont typeface="Times New Roman"/>
              <a:buChar char="●"/>
            </a:pPr>
            <a:r>
              <a:rPr lang="en">
                <a:solidFill>
                  <a:srgbClr val="000000"/>
                </a:solidFill>
                <a:latin typeface="Times New Roman"/>
                <a:ea typeface="Times New Roman"/>
                <a:cs typeface="Times New Roman"/>
                <a:sym typeface="Times New Roman"/>
              </a:rPr>
              <a:t>Addressing Vaccine Hesitancy in the Black Community</a:t>
            </a:r>
            <a:endParaRPr>
              <a:solidFill>
                <a:srgbClr val="000000"/>
              </a:solidFill>
              <a:latin typeface="Times New Roman"/>
              <a:ea typeface="Times New Roman"/>
              <a:cs typeface="Times New Roman"/>
              <a:sym typeface="Times New Roman"/>
            </a:endParaRPr>
          </a:p>
          <a:p>
            <a:pPr indent="-342900" lvl="0" marL="457200" rtl="0" algn="l">
              <a:spcBef>
                <a:spcPts val="1000"/>
              </a:spcBef>
              <a:spcAft>
                <a:spcPts val="0"/>
              </a:spcAft>
              <a:buClr>
                <a:srgbClr val="000000"/>
              </a:buClr>
              <a:buSzPts val="1800"/>
              <a:buFont typeface="Times New Roman"/>
              <a:buChar char="●"/>
            </a:pPr>
            <a:r>
              <a:rPr lang="en">
                <a:solidFill>
                  <a:srgbClr val="000000"/>
                </a:solidFill>
                <a:latin typeface="Times New Roman"/>
                <a:ea typeface="Times New Roman"/>
                <a:cs typeface="Times New Roman"/>
                <a:sym typeface="Times New Roman"/>
              </a:rPr>
              <a:t>Is the COVID-19 Vaccine Safe?</a:t>
            </a:r>
            <a:endParaRPr>
              <a:solidFill>
                <a:srgbClr val="000000"/>
              </a:solidFill>
              <a:latin typeface="Times New Roman"/>
              <a:ea typeface="Times New Roman"/>
              <a:cs typeface="Times New Roman"/>
              <a:sym typeface="Times New Roman"/>
            </a:endParaRPr>
          </a:p>
          <a:p>
            <a:pPr indent="-342900" lvl="0" marL="457200" rtl="0" algn="l">
              <a:spcBef>
                <a:spcPts val="1000"/>
              </a:spcBef>
              <a:spcAft>
                <a:spcPts val="0"/>
              </a:spcAft>
              <a:buClr>
                <a:srgbClr val="000000"/>
              </a:buClr>
              <a:buSzPts val="1800"/>
              <a:buFont typeface="Times New Roman"/>
              <a:buChar char="●"/>
            </a:pPr>
            <a:r>
              <a:rPr lang="en">
                <a:solidFill>
                  <a:srgbClr val="000000"/>
                </a:solidFill>
                <a:latin typeface="Times New Roman"/>
                <a:ea typeface="Times New Roman"/>
                <a:cs typeface="Times New Roman"/>
                <a:sym typeface="Times New Roman"/>
              </a:rPr>
              <a:t>Why Get Vaccinated? </a:t>
            </a:r>
            <a:endParaRPr>
              <a:solidFill>
                <a:srgbClr val="000000"/>
              </a:solidFill>
              <a:latin typeface="Times New Roman"/>
              <a:ea typeface="Times New Roman"/>
              <a:cs typeface="Times New Roman"/>
              <a:sym typeface="Times New Roman"/>
            </a:endParaRPr>
          </a:p>
          <a:p>
            <a:pPr indent="-342900" lvl="0" marL="457200" rtl="0" algn="l">
              <a:spcBef>
                <a:spcPts val="1000"/>
              </a:spcBef>
              <a:spcAft>
                <a:spcPts val="1000"/>
              </a:spcAft>
              <a:buClr>
                <a:srgbClr val="000000"/>
              </a:buClr>
              <a:buSzPts val="1800"/>
              <a:buFont typeface="Times New Roman"/>
              <a:buChar char="●"/>
            </a:pPr>
            <a:r>
              <a:rPr lang="en">
                <a:solidFill>
                  <a:srgbClr val="000000"/>
                </a:solidFill>
                <a:latin typeface="Times New Roman"/>
                <a:ea typeface="Times New Roman"/>
                <a:cs typeface="Times New Roman"/>
                <a:sym typeface="Times New Roman"/>
              </a:rPr>
              <a:t>The </a:t>
            </a:r>
            <a:r>
              <a:rPr lang="en">
                <a:solidFill>
                  <a:srgbClr val="000000"/>
                </a:solidFill>
                <a:latin typeface="Times New Roman"/>
                <a:ea typeface="Times New Roman"/>
                <a:cs typeface="Times New Roman"/>
                <a:sym typeface="Times New Roman"/>
              </a:rPr>
              <a:t>Upside</a:t>
            </a:r>
            <a:r>
              <a:rPr lang="en">
                <a:solidFill>
                  <a:srgbClr val="000000"/>
                </a:solidFill>
                <a:latin typeface="Times New Roman"/>
                <a:ea typeface="Times New Roman"/>
                <a:cs typeface="Times New Roman"/>
                <a:sym typeface="Times New Roman"/>
              </a:rPr>
              <a:t>: Black Americans are Changing the Narrative</a:t>
            </a:r>
            <a:endParaRPr>
              <a:solidFill>
                <a:srgbClr val="000000"/>
              </a:solidFill>
              <a:latin typeface="Times New Roman"/>
              <a:ea typeface="Times New Roman"/>
              <a:cs typeface="Times New Roman"/>
              <a:sym typeface="Times New Roman"/>
            </a:endParaRPr>
          </a:p>
        </p:txBody>
      </p:sp>
      <p:pic>
        <p:nvPicPr>
          <p:cNvPr id="73" name="Google Shape;73;p15"/>
          <p:cNvPicPr preferRelativeResize="0"/>
          <p:nvPr/>
        </p:nvPicPr>
        <p:blipFill>
          <a:blip r:embed="rId3">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History of Medical Mistrust</a:t>
            </a:r>
            <a:r>
              <a:rPr lang="en">
                <a:latin typeface="Arial"/>
                <a:ea typeface="Arial"/>
                <a:cs typeface="Arial"/>
                <a:sym typeface="Arial"/>
              </a:rPr>
              <a:t> in the Black Community  </a:t>
            </a:r>
            <a:endParaRPr>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rgbClr val="000000"/>
                </a:solidFill>
                <a:latin typeface="Arial"/>
                <a:ea typeface="Arial"/>
                <a:cs typeface="Arial"/>
                <a:sym typeface="Arial"/>
              </a:rPr>
              <a:t>History of Medical Mistrust in the Black Community</a:t>
            </a:r>
            <a:endParaRPr sz="2900">
              <a:solidFill>
                <a:srgbClr val="000000"/>
              </a:solidFill>
              <a:latin typeface="Arial"/>
              <a:ea typeface="Arial"/>
              <a:cs typeface="Arial"/>
              <a:sym typeface="Arial"/>
            </a:endParaRPr>
          </a:p>
          <a:p>
            <a:pPr indent="0" lvl="0" marL="0" rtl="0" algn="l">
              <a:spcBef>
                <a:spcPts val="0"/>
              </a:spcBef>
              <a:spcAft>
                <a:spcPts val="0"/>
              </a:spcAft>
              <a:buNone/>
            </a:pPr>
            <a:r>
              <a:t/>
            </a:r>
            <a:endParaRPr sz="2900">
              <a:solidFill>
                <a:srgbClr val="000000"/>
              </a:solidFill>
              <a:latin typeface="Arial"/>
              <a:ea typeface="Arial"/>
              <a:cs typeface="Arial"/>
              <a:sym typeface="Arial"/>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solidFill>
                <a:srgbClr val="000000"/>
              </a:solidFill>
              <a:latin typeface="Times New Roman"/>
              <a:ea typeface="Times New Roman"/>
              <a:cs typeface="Times New Roman"/>
              <a:sym typeface="Times New Roman"/>
            </a:endParaRPr>
          </a:p>
        </p:txBody>
      </p:sp>
      <p:grpSp>
        <p:nvGrpSpPr>
          <p:cNvPr id="85" name="Google Shape;85;p17"/>
          <p:cNvGrpSpPr/>
          <p:nvPr/>
        </p:nvGrpSpPr>
        <p:grpSpPr>
          <a:xfrm>
            <a:off x="4666126" y="1407726"/>
            <a:ext cx="2480147" cy="2186049"/>
            <a:chOff x="4679076" y="1400600"/>
            <a:chExt cx="2480147" cy="2186049"/>
          </a:xfrm>
        </p:grpSpPr>
        <p:sp>
          <p:nvSpPr>
            <p:cNvPr id="86" name="Google Shape;86;p17"/>
            <p:cNvSpPr/>
            <p:nvPr/>
          </p:nvSpPr>
          <p:spPr>
            <a:xfrm>
              <a:off x="4849302" y="3079475"/>
              <a:ext cx="1958400" cy="133500"/>
            </a:xfrm>
            <a:prstGeom prst="rect">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 name="Google Shape;87;p17"/>
            <p:cNvGrpSpPr/>
            <p:nvPr/>
          </p:nvGrpSpPr>
          <p:grpSpPr>
            <a:xfrm>
              <a:off x="4679076" y="1400600"/>
              <a:ext cx="2480147" cy="2186049"/>
              <a:chOff x="4679076" y="1400600"/>
              <a:chExt cx="2480147" cy="2186049"/>
            </a:xfrm>
          </p:grpSpPr>
          <p:grpSp>
            <p:nvGrpSpPr>
              <p:cNvPr id="88" name="Google Shape;88;p17"/>
              <p:cNvGrpSpPr/>
              <p:nvPr/>
            </p:nvGrpSpPr>
            <p:grpSpPr>
              <a:xfrm>
                <a:off x="4808316" y="2800065"/>
                <a:ext cx="92400" cy="411825"/>
                <a:chOff x="845575" y="2563700"/>
                <a:chExt cx="92400" cy="411825"/>
              </a:xfrm>
            </p:grpSpPr>
            <p:cxnSp>
              <p:nvCxnSpPr>
                <p:cNvPr id="89" name="Google Shape;89;p17"/>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90" name="Google Shape;90;p17"/>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17"/>
              <p:cNvSpPr txBox="1"/>
              <p:nvPr/>
            </p:nvSpPr>
            <p:spPr>
              <a:xfrm>
                <a:off x="4679076" y="3215249"/>
                <a:ext cx="15150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800">
                    <a:latin typeface="Roboto"/>
                    <a:ea typeface="Roboto"/>
                    <a:cs typeface="Roboto"/>
                    <a:sym typeface="Roboto"/>
                  </a:rPr>
                  <a:t>1932 - 1972</a:t>
                </a:r>
                <a:endParaRPr b="1" sz="1800">
                  <a:latin typeface="Roboto"/>
                  <a:ea typeface="Roboto"/>
                  <a:cs typeface="Roboto"/>
                  <a:sym typeface="Roboto"/>
                </a:endParaRPr>
              </a:p>
            </p:txBody>
          </p:sp>
          <p:sp>
            <p:nvSpPr>
              <p:cNvPr id="92" name="Google Shape;92;p17"/>
              <p:cNvSpPr txBox="1"/>
              <p:nvPr/>
            </p:nvSpPr>
            <p:spPr>
              <a:xfrm>
                <a:off x="4905623" y="140060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latin typeface="Roboto"/>
                    <a:ea typeface="Roboto"/>
                    <a:cs typeface="Roboto"/>
                    <a:sym typeface="Roboto"/>
                  </a:rPr>
                  <a:t>Tuskegee Experiment: The Infamous Syphilis Study</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0"/>
                  </a:spcAft>
                  <a:buNone/>
                </a:pPr>
                <a:r>
                  <a:rPr lang="en" sz="800">
                    <a:latin typeface="Roboto"/>
                    <a:ea typeface="Roboto"/>
                    <a:cs typeface="Roboto"/>
                    <a:sym typeface="Roboto"/>
                  </a:rPr>
                  <a:t>The Tuskegee Study of Untreated Syphilis in the Negro Male was an observational study on African-American males in Tuskegee, Alabama between 1932 and 1972. The U. S. Public Health Service ran this study on more than 300 people without notifying the participants about their disease nor treating them even after the introduction of penicillin.</a:t>
                </a:r>
                <a:endParaRPr sz="800">
                  <a:latin typeface="Roboto"/>
                  <a:ea typeface="Roboto"/>
                  <a:cs typeface="Roboto"/>
                  <a:sym typeface="Roboto"/>
                </a:endParaRPr>
              </a:p>
              <a:p>
                <a:pPr indent="0" lvl="0" marL="0" rtl="0" algn="l">
                  <a:spcBef>
                    <a:spcPts val="1600"/>
                  </a:spcBef>
                  <a:spcAft>
                    <a:spcPts val="1600"/>
                  </a:spcAft>
                  <a:buNone/>
                </a:pPr>
                <a:r>
                  <a:t/>
                </a:r>
                <a:endParaRPr sz="800">
                  <a:latin typeface="Roboto"/>
                  <a:ea typeface="Roboto"/>
                  <a:cs typeface="Roboto"/>
                  <a:sym typeface="Roboto"/>
                </a:endParaRPr>
              </a:p>
            </p:txBody>
          </p:sp>
        </p:grpSp>
      </p:grpSp>
      <p:grpSp>
        <p:nvGrpSpPr>
          <p:cNvPr id="93" name="Google Shape;93;p17"/>
          <p:cNvGrpSpPr/>
          <p:nvPr/>
        </p:nvGrpSpPr>
        <p:grpSpPr>
          <a:xfrm>
            <a:off x="6663823" y="2709725"/>
            <a:ext cx="2480177" cy="1735651"/>
            <a:chOff x="6676773" y="2702599"/>
            <a:chExt cx="2480177" cy="1735651"/>
          </a:xfrm>
        </p:grpSpPr>
        <p:sp>
          <p:nvSpPr>
            <p:cNvPr id="94" name="Google Shape;94;p17"/>
            <p:cNvSpPr/>
            <p:nvPr/>
          </p:nvSpPr>
          <p:spPr>
            <a:xfrm>
              <a:off x="6807650" y="3079475"/>
              <a:ext cx="2349300" cy="133500"/>
            </a:xfrm>
            <a:prstGeom prst="rect">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17"/>
            <p:cNvGrpSpPr/>
            <p:nvPr/>
          </p:nvGrpSpPr>
          <p:grpSpPr>
            <a:xfrm>
              <a:off x="6676773" y="2702599"/>
              <a:ext cx="2253600" cy="1735651"/>
              <a:chOff x="6676773" y="2702599"/>
              <a:chExt cx="2253600" cy="1735651"/>
            </a:xfrm>
          </p:grpSpPr>
          <p:grpSp>
            <p:nvGrpSpPr>
              <p:cNvPr id="96" name="Google Shape;96;p17"/>
              <p:cNvGrpSpPr/>
              <p:nvPr/>
            </p:nvGrpSpPr>
            <p:grpSpPr>
              <a:xfrm rot="10800000">
                <a:off x="6760035" y="3079467"/>
                <a:ext cx="92400" cy="411825"/>
                <a:chOff x="2070100" y="2563700"/>
                <a:chExt cx="92400" cy="411825"/>
              </a:xfrm>
            </p:grpSpPr>
            <p:cxnSp>
              <p:nvCxnSpPr>
                <p:cNvPr id="97" name="Google Shape;97;p17"/>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98" name="Google Shape;98;p17"/>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17"/>
              <p:cNvSpPr txBox="1"/>
              <p:nvPr/>
            </p:nvSpPr>
            <p:spPr>
              <a:xfrm>
                <a:off x="7045400" y="2702599"/>
                <a:ext cx="748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800">
                    <a:latin typeface="Roboto"/>
                    <a:ea typeface="Roboto"/>
                    <a:cs typeface="Roboto"/>
                    <a:sym typeface="Roboto"/>
                  </a:rPr>
                  <a:t>1951</a:t>
                </a:r>
                <a:endParaRPr b="1" sz="1800">
                  <a:latin typeface="Roboto"/>
                  <a:ea typeface="Roboto"/>
                  <a:cs typeface="Roboto"/>
                  <a:sym typeface="Roboto"/>
                </a:endParaRPr>
              </a:p>
            </p:txBody>
          </p:sp>
          <p:sp>
            <p:nvSpPr>
              <p:cNvPr id="100" name="Google Shape;100;p17"/>
              <p:cNvSpPr txBox="1"/>
              <p:nvPr/>
            </p:nvSpPr>
            <p:spPr>
              <a:xfrm>
                <a:off x="6676773" y="349445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latin typeface="Roboto"/>
                    <a:ea typeface="Roboto"/>
                    <a:cs typeface="Roboto"/>
                    <a:sym typeface="Roboto"/>
                  </a:rPr>
                  <a:t>Henrietta Lacks’ Cancer Cells are Stolen by Johns Hopkins Hospital</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0"/>
                  </a:spcAft>
                  <a:buNone/>
                </a:pPr>
                <a:r>
                  <a:rPr lang="en" sz="800">
                    <a:latin typeface="Roboto"/>
                    <a:ea typeface="Roboto"/>
                    <a:cs typeface="Roboto"/>
                    <a:sym typeface="Roboto"/>
                  </a:rPr>
                  <a:t>In 1951, doctors took a tissue sample from a poor, dying black woman that was given to researchers without her knowledge or permission. The HeLa cells, named for the patient’s first and last name, acted differently than other cells in the lab — they were hardier and replicated at an amazing rate. They also didn’t die.</a:t>
                </a:r>
                <a:endParaRPr sz="800">
                  <a:latin typeface="Roboto"/>
                  <a:ea typeface="Roboto"/>
                  <a:cs typeface="Roboto"/>
                  <a:sym typeface="Roboto"/>
                </a:endParaRPr>
              </a:p>
              <a:p>
                <a:pPr indent="0" lvl="0" marL="0" rtl="0" algn="l">
                  <a:spcBef>
                    <a:spcPts val="1600"/>
                  </a:spcBef>
                  <a:spcAft>
                    <a:spcPts val="1600"/>
                  </a:spcAft>
                  <a:buNone/>
                </a:pPr>
                <a:r>
                  <a:t/>
                </a:r>
                <a:endParaRPr sz="800">
                  <a:latin typeface="Roboto"/>
                  <a:ea typeface="Roboto"/>
                  <a:cs typeface="Roboto"/>
                  <a:sym typeface="Roboto"/>
                </a:endParaRPr>
              </a:p>
            </p:txBody>
          </p:sp>
        </p:grpSp>
      </p:grpSp>
      <p:grpSp>
        <p:nvGrpSpPr>
          <p:cNvPr id="101" name="Google Shape;101;p17"/>
          <p:cNvGrpSpPr/>
          <p:nvPr/>
        </p:nvGrpSpPr>
        <p:grpSpPr>
          <a:xfrm>
            <a:off x="483041" y="1788725"/>
            <a:ext cx="2395009" cy="1805064"/>
            <a:chOff x="495991" y="1781599"/>
            <a:chExt cx="2395009" cy="1805064"/>
          </a:xfrm>
        </p:grpSpPr>
        <p:sp>
          <p:nvSpPr>
            <p:cNvPr id="102" name="Google Shape;102;p17"/>
            <p:cNvSpPr/>
            <p:nvPr/>
          </p:nvSpPr>
          <p:spPr>
            <a:xfrm>
              <a:off x="932600" y="3079475"/>
              <a:ext cx="1958400" cy="133500"/>
            </a:xfrm>
            <a:prstGeom prst="rect">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 name="Google Shape;103;p17"/>
            <p:cNvGrpSpPr/>
            <p:nvPr/>
          </p:nvGrpSpPr>
          <p:grpSpPr>
            <a:xfrm>
              <a:off x="495991" y="1781599"/>
              <a:ext cx="2133134" cy="1805064"/>
              <a:chOff x="495991" y="1781599"/>
              <a:chExt cx="2133134" cy="1805064"/>
            </a:xfrm>
          </p:grpSpPr>
          <p:sp>
            <p:nvSpPr>
              <p:cNvPr id="104" name="Google Shape;104;p17"/>
              <p:cNvSpPr txBox="1"/>
              <p:nvPr/>
            </p:nvSpPr>
            <p:spPr>
              <a:xfrm>
                <a:off x="495991" y="3215263"/>
                <a:ext cx="8712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800">
                    <a:latin typeface="Roboto"/>
                    <a:ea typeface="Roboto"/>
                    <a:cs typeface="Roboto"/>
                    <a:sym typeface="Roboto"/>
                  </a:rPr>
                  <a:t>1830’s</a:t>
                </a:r>
                <a:endParaRPr b="1" sz="1800">
                  <a:latin typeface="Roboto"/>
                  <a:ea typeface="Roboto"/>
                  <a:cs typeface="Roboto"/>
                  <a:sym typeface="Roboto"/>
                </a:endParaRPr>
              </a:p>
            </p:txBody>
          </p:sp>
          <p:grpSp>
            <p:nvGrpSpPr>
              <p:cNvPr id="105" name="Google Shape;105;p17"/>
              <p:cNvGrpSpPr/>
              <p:nvPr/>
            </p:nvGrpSpPr>
            <p:grpSpPr>
              <a:xfrm>
                <a:off x="881025" y="2800065"/>
                <a:ext cx="92400" cy="411825"/>
                <a:chOff x="845575" y="2563700"/>
                <a:chExt cx="92400" cy="411825"/>
              </a:xfrm>
            </p:grpSpPr>
            <p:cxnSp>
              <p:nvCxnSpPr>
                <p:cNvPr id="106" name="Google Shape;106;p17"/>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07" name="Google Shape;107;p17"/>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 name="Google Shape;108;p17"/>
              <p:cNvSpPr txBox="1"/>
              <p:nvPr/>
            </p:nvSpPr>
            <p:spPr>
              <a:xfrm>
                <a:off x="670725" y="1781599"/>
                <a:ext cx="19584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latin typeface="Roboto"/>
                    <a:ea typeface="Roboto"/>
                    <a:cs typeface="Roboto"/>
                    <a:sym typeface="Roboto"/>
                  </a:rPr>
                  <a:t>Medical Colleges Stole Freshly-Buried Black Corpses in the 1830s for Study</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0"/>
                  </a:spcAft>
                  <a:buNone/>
                </a:pPr>
                <a:r>
                  <a:rPr lang="en" sz="800">
                    <a:latin typeface="Roboto"/>
                    <a:ea typeface="Roboto"/>
                    <a:cs typeface="Roboto"/>
                    <a:sym typeface="Roboto"/>
                  </a:rPr>
                  <a:t>In the 19th century, students at American medical schools stole the corpses of recently-buried African Americans to be used for dissection.</a:t>
                </a:r>
                <a:endParaRPr sz="800">
                  <a:latin typeface="Roboto"/>
                  <a:ea typeface="Roboto"/>
                  <a:cs typeface="Roboto"/>
                  <a:sym typeface="Roboto"/>
                </a:endParaRPr>
              </a:p>
              <a:p>
                <a:pPr indent="0" lvl="0" marL="0" rtl="0" algn="l">
                  <a:spcBef>
                    <a:spcPts val="1600"/>
                  </a:spcBef>
                  <a:spcAft>
                    <a:spcPts val="1600"/>
                  </a:spcAft>
                  <a:buNone/>
                </a:pPr>
                <a:r>
                  <a:t/>
                </a:r>
                <a:endParaRPr sz="800">
                  <a:latin typeface="Roboto"/>
                  <a:ea typeface="Roboto"/>
                  <a:cs typeface="Roboto"/>
                  <a:sym typeface="Roboto"/>
                </a:endParaRPr>
              </a:p>
            </p:txBody>
          </p:sp>
        </p:grpSp>
      </p:grpSp>
      <p:grpSp>
        <p:nvGrpSpPr>
          <p:cNvPr id="109" name="Google Shape;109;p17"/>
          <p:cNvGrpSpPr/>
          <p:nvPr/>
        </p:nvGrpSpPr>
        <p:grpSpPr>
          <a:xfrm>
            <a:off x="2512645" y="2709722"/>
            <a:ext cx="2501355" cy="1735654"/>
            <a:chOff x="2525595" y="2702596"/>
            <a:chExt cx="2501355" cy="1735654"/>
          </a:xfrm>
        </p:grpSpPr>
        <p:sp>
          <p:nvSpPr>
            <p:cNvPr id="110" name="Google Shape;110;p17"/>
            <p:cNvSpPr/>
            <p:nvPr/>
          </p:nvSpPr>
          <p:spPr>
            <a:xfrm>
              <a:off x="2890952" y="3079475"/>
              <a:ext cx="1958400" cy="133500"/>
            </a:xfrm>
            <a:prstGeom prst="rect">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7"/>
            <p:cNvGrpSpPr/>
            <p:nvPr/>
          </p:nvGrpSpPr>
          <p:grpSpPr>
            <a:xfrm>
              <a:off x="2525595" y="2702596"/>
              <a:ext cx="2501355" cy="1735654"/>
              <a:chOff x="2525595" y="2702596"/>
              <a:chExt cx="2501355" cy="1735654"/>
            </a:xfrm>
          </p:grpSpPr>
          <p:sp>
            <p:nvSpPr>
              <p:cNvPr id="112" name="Google Shape;112;p17"/>
              <p:cNvSpPr txBox="1"/>
              <p:nvPr/>
            </p:nvSpPr>
            <p:spPr>
              <a:xfrm>
                <a:off x="2525595" y="2702596"/>
                <a:ext cx="745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800">
                    <a:latin typeface="Roboto"/>
                    <a:ea typeface="Roboto"/>
                    <a:cs typeface="Roboto"/>
                    <a:sym typeface="Roboto"/>
                  </a:rPr>
                  <a:t>1845</a:t>
                </a:r>
                <a:endParaRPr b="1" sz="1800">
                  <a:latin typeface="Roboto"/>
                  <a:ea typeface="Roboto"/>
                  <a:cs typeface="Roboto"/>
                  <a:sym typeface="Roboto"/>
                </a:endParaRPr>
              </a:p>
            </p:txBody>
          </p:sp>
          <p:grpSp>
            <p:nvGrpSpPr>
              <p:cNvPr id="113" name="Google Shape;113;p17"/>
              <p:cNvGrpSpPr/>
              <p:nvPr/>
            </p:nvGrpSpPr>
            <p:grpSpPr>
              <a:xfrm rot="10800000">
                <a:off x="2849073" y="3079467"/>
                <a:ext cx="92400" cy="411825"/>
                <a:chOff x="2070100" y="2563700"/>
                <a:chExt cx="92400" cy="411825"/>
              </a:xfrm>
            </p:grpSpPr>
            <p:cxnSp>
              <p:nvCxnSpPr>
                <p:cNvPr id="114" name="Google Shape;114;p17"/>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15" name="Google Shape;115;p17"/>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7"/>
              <p:cNvSpPr txBox="1"/>
              <p:nvPr/>
            </p:nvSpPr>
            <p:spPr>
              <a:xfrm>
                <a:off x="2773350" y="349445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latin typeface="Roboto"/>
                    <a:ea typeface="Roboto"/>
                    <a:cs typeface="Roboto"/>
                    <a:sym typeface="Roboto"/>
                  </a:rPr>
                  <a:t>J. Marion Sims Begins Experimenting on Enslaved Black Women</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0"/>
                  </a:spcAft>
                  <a:buNone/>
                </a:pPr>
                <a:r>
                  <a:rPr lang="en" sz="800">
                    <a:latin typeface="Roboto"/>
                    <a:ea typeface="Roboto"/>
                    <a:cs typeface="Roboto"/>
                    <a:sym typeface="Roboto"/>
                  </a:rPr>
                  <a:t>After 30 operations on one woman, a 17-year-old enslaved woman named Anarcha who had had a very traumatic labor and delivery, he finally “perfected” his method—after four years of experimentation without anesthesia. Afterward, he began to practice on white women, using anesthesia, which was new to the medical field at the time</a:t>
                </a:r>
                <a:endParaRPr sz="800">
                  <a:latin typeface="Roboto"/>
                  <a:ea typeface="Roboto"/>
                  <a:cs typeface="Roboto"/>
                  <a:sym typeface="Roboto"/>
                </a:endParaRPr>
              </a:p>
              <a:p>
                <a:pPr indent="0" lvl="0" marL="0" rtl="0" algn="l">
                  <a:spcBef>
                    <a:spcPts val="1600"/>
                  </a:spcBef>
                  <a:spcAft>
                    <a:spcPts val="1600"/>
                  </a:spcAft>
                  <a:buNone/>
                </a:pPr>
                <a:r>
                  <a:t/>
                </a:r>
                <a:endParaRPr sz="800">
                  <a:latin typeface="Roboto"/>
                  <a:ea typeface="Roboto"/>
                  <a:cs typeface="Roboto"/>
                  <a:sym typeface="Roboto"/>
                </a:endParaRPr>
              </a:p>
            </p:txBody>
          </p:sp>
        </p:grpSp>
      </p:grpSp>
      <p:pic>
        <p:nvPicPr>
          <p:cNvPr id="117" name="Google Shape;117;p17"/>
          <p:cNvPicPr preferRelativeResize="0"/>
          <p:nvPr/>
        </p:nvPicPr>
        <p:blipFill>
          <a:blip r:embed="rId3">
            <a:alphaModFix/>
          </a:blip>
          <a:stretch>
            <a:fillRect/>
          </a:stretch>
        </p:blipFill>
        <p:spPr>
          <a:xfrm>
            <a:off x="311700" y="3683162"/>
            <a:ext cx="1735326" cy="1160511"/>
          </a:xfrm>
          <a:prstGeom prst="rect">
            <a:avLst/>
          </a:prstGeom>
          <a:noFill/>
          <a:ln>
            <a:noFill/>
          </a:ln>
        </p:spPr>
      </p:pic>
      <p:pic>
        <p:nvPicPr>
          <p:cNvPr id="118" name="Google Shape;118;p17"/>
          <p:cNvPicPr preferRelativeResize="0"/>
          <p:nvPr/>
        </p:nvPicPr>
        <p:blipFill>
          <a:blip r:embed="rId4">
            <a:alphaModFix/>
          </a:blip>
          <a:stretch>
            <a:fillRect/>
          </a:stretch>
        </p:blipFill>
        <p:spPr>
          <a:xfrm>
            <a:off x="2705301" y="1334925"/>
            <a:ext cx="1828175" cy="1374799"/>
          </a:xfrm>
          <a:prstGeom prst="rect">
            <a:avLst/>
          </a:prstGeom>
          <a:noFill/>
          <a:ln>
            <a:noFill/>
          </a:ln>
        </p:spPr>
      </p:pic>
      <p:pic>
        <p:nvPicPr>
          <p:cNvPr id="119" name="Google Shape;119;p17"/>
          <p:cNvPicPr preferRelativeResize="0"/>
          <p:nvPr/>
        </p:nvPicPr>
        <p:blipFill>
          <a:blip r:embed="rId5">
            <a:alphaModFix/>
          </a:blip>
          <a:stretch>
            <a:fillRect/>
          </a:stretch>
        </p:blipFill>
        <p:spPr>
          <a:xfrm>
            <a:off x="7689373" y="1362676"/>
            <a:ext cx="909850" cy="1319287"/>
          </a:xfrm>
          <a:prstGeom prst="rect">
            <a:avLst/>
          </a:prstGeom>
          <a:noFill/>
          <a:ln>
            <a:noFill/>
          </a:ln>
        </p:spPr>
      </p:pic>
      <p:pic>
        <p:nvPicPr>
          <p:cNvPr id="120" name="Google Shape;120;p17"/>
          <p:cNvPicPr preferRelativeResize="0"/>
          <p:nvPr/>
        </p:nvPicPr>
        <p:blipFill>
          <a:blip r:embed="rId6">
            <a:alphaModFix/>
          </a:blip>
          <a:stretch>
            <a:fillRect/>
          </a:stretch>
        </p:blipFill>
        <p:spPr>
          <a:xfrm>
            <a:off x="5072530" y="3730175"/>
            <a:ext cx="1532757" cy="1160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4" name="Shape 124"/>
        <p:cNvGrpSpPr/>
        <p:nvPr/>
      </p:nvGrpSpPr>
      <p:grpSpPr>
        <a:xfrm>
          <a:off x="0" y="0"/>
          <a:ext cx="0" cy="0"/>
          <a:chOff x="0" y="0"/>
          <a:chExt cx="0" cy="0"/>
        </a:xfrm>
      </p:grpSpPr>
      <p:sp>
        <p:nvSpPr>
          <p:cNvPr id="125" name="Google Shape;125;p18"/>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Black Pioneers in Vaccine Development</a:t>
            </a:r>
            <a:r>
              <a:rPr lang="en">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000000"/>
                </a:solidFill>
                <a:latin typeface="Arial"/>
                <a:ea typeface="Arial"/>
                <a:cs typeface="Arial"/>
                <a:sym typeface="Arial"/>
              </a:rPr>
              <a:t>How an Enslaved African Man Paved the Way for Vaccines</a:t>
            </a:r>
            <a:endParaRPr sz="2500">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31" name="Google Shape;131;p19"/>
          <p:cNvSpPr txBox="1"/>
          <p:nvPr>
            <p:ph idx="1" type="body"/>
          </p:nvPr>
        </p:nvSpPr>
        <p:spPr>
          <a:xfrm>
            <a:off x="311700" y="1228675"/>
            <a:ext cx="4276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Arial"/>
                <a:ea typeface="Arial"/>
                <a:cs typeface="Arial"/>
                <a:sym typeface="Arial"/>
              </a:rPr>
              <a:t>“An enslaved African, Onesimus helped to save hundreds of Bostonians from smallpox in 1721. Left out of the history books, he taught others about the practice of inoculation, which was common in Africa and Asia long before vaccines were established. He explained that taking the pus from an infected individual’s pustule and inserting it into the broken skin of a healthy person, led to that person being immune from future infections—a true public health breakthrough in containing a ravenous infectious disease.”</a:t>
            </a:r>
            <a:endParaRPr sz="1400">
              <a:solidFill>
                <a:srgbClr val="000000"/>
              </a:solidFill>
              <a:latin typeface="Arial"/>
              <a:ea typeface="Arial"/>
              <a:cs typeface="Arial"/>
              <a:sym typeface="Arial"/>
            </a:endParaRPr>
          </a:p>
          <a:p>
            <a:pPr indent="0" lvl="0" marL="0" rtl="0" algn="l">
              <a:spcBef>
                <a:spcPts val="1000"/>
              </a:spcBef>
              <a:spcAft>
                <a:spcPts val="1000"/>
              </a:spcAft>
              <a:buNone/>
            </a:pPr>
            <a:r>
              <a:rPr lang="en" sz="1200">
                <a:solidFill>
                  <a:srgbClr val="000000"/>
                </a:solidFill>
                <a:latin typeface="Arial"/>
                <a:ea typeface="Arial"/>
                <a:cs typeface="Arial"/>
                <a:sym typeface="Arial"/>
              </a:rPr>
              <a:t>Sources: </a:t>
            </a:r>
            <a:r>
              <a:rPr lang="en" sz="900" u="sng">
                <a:solidFill>
                  <a:srgbClr val="2200CC"/>
                </a:solidFill>
                <a:latin typeface="Arial"/>
                <a:ea typeface="Arial"/>
                <a:cs typeface="Arial"/>
                <a:sym typeface="Arial"/>
                <a:hlinkClick r:id="rId3">
                  <a:extLst>
                    <a:ext uri="{A12FA001-AC4F-418D-AE19-62706E023703}">
                      <ahyp:hlinkClr val="tx"/>
                    </a:ext>
                  </a:extLst>
                </a:hlinkClick>
              </a:rPr>
              <a:t>Who Is Onesimus? | ASTHO</a:t>
            </a:r>
            <a:r>
              <a:rPr lang="en" sz="1200">
                <a:solidFill>
                  <a:srgbClr val="000000"/>
                </a:solidFill>
                <a:latin typeface="Arial"/>
                <a:ea typeface="Arial"/>
                <a:cs typeface="Arial"/>
                <a:sym typeface="Arial"/>
              </a:rPr>
              <a:t> ; </a:t>
            </a:r>
            <a:r>
              <a:rPr lang="en" sz="900" u="sng">
                <a:solidFill>
                  <a:srgbClr val="2200CC"/>
                </a:solidFill>
                <a:latin typeface="Arial"/>
                <a:ea typeface="Arial"/>
                <a:cs typeface="Arial"/>
                <a:sym typeface="Arial"/>
                <a:hlinkClick r:id="rId4">
                  <a:extLst>
                    <a:ext uri="{A12FA001-AC4F-418D-AE19-62706E023703}">
                      <ahyp:hlinkClr val="tx"/>
                    </a:ext>
                  </a:extLst>
                </a:hlinkClick>
              </a:rPr>
              <a:t>How an Enslaved African Man in Boston Helped Save Generations from Smallpox - HISTORY</a:t>
            </a:r>
            <a:endParaRPr sz="1200">
              <a:solidFill>
                <a:srgbClr val="000000"/>
              </a:solidFill>
              <a:latin typeface="Arial"/>
              <a:ea typeface="Arial"/>
              <a:cs typeface="Arial"/>
              <a:sym typeface="Arial"/>
            </a:endParaRPr>
          </a:p>
        </p:txBody>
      </p:sp>
      <p:pic>
        <p:nvPicPr>
          <p:cNvPr id="132" name="Google Shape;132;p19"/>
          <p:cNvPicPr preferRelativeResize="0"/>
          <p:nvPr/>
        </p:nvPicPr>
        <p:blipFill>
          <a:blip r:embed="rId5">
            <a:alphaModFix/>
          </a:blip>
          <a:stretch>
            <a:fillRect/>
          </a:stretch>
        </p:blipFill>
        <p:spPr>
          <a:xfrm>
            <a:off x="4881525" y="1347525"/>
            <a:ext cx="3738711" cy="2305550"/>
          </a:xfrm>
          <a:prstGeom prst="rect">
            <a:avLst/>
          </a:prstGeom>
          <a:noFill/>
          <a:ln>
            <a:noFill/>
          </a:ln>
        </p:spPr>
      </p:pic>
      <p:pic>
        <p:nvPicPr>
          <p:cNvPr id="133" name="Google Shape;133;p19"/>
          <p:cNvPicPr preferRelativeResize="0"/>
          <p:nvPr/>
        </p:nvPicPr>
        <p:blipFill>
          <a:blip r:embed="rId6">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Dr. Kizzmekia Corbett: Lead Developer of the Moderna mRNA COVID-19 Vaccine</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39" name="Google Shape;139;p20"/>
          <p:cNvSpPr txBox="1"/>
          <p:nvPr>
            <p:ph idx="1" type="body"/>
          </p:nvPr>
        </p:nvSpPr>
        <p:spPr>
          <a:xfrm>
            <a:off x="311700" y="1654950"/>
            <a:ext cx="4794300" cy="291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000000"/>
                </a:solidFill>
                <a:latin typeface="Arial"/>
                <a:ea typeface="Arial"/>
                <a:cs typeface="Arial"/>
                <a:sym typeface="Arial"/>
              </a:rPr>
              <a:t>Dr. Kizzmekia S. Corbett led the National Institutes of Health team that developed the Moderna COVID-19 vaccine. She is currently an assistant professor at Harvard University’s T.H. Chan School of Public Health and was recently named one of Time magazine’s 2021 Heroes of the Year. Dr. Corbett uses her viral immunology expertise to propel novel vaccine development for pandemic preparedness. In all, she has over 15 years of experience studying dengue virus, respiratory syncytial virus, influenza virus, and coronaviruses, garnering several prestigious awards, such as the Benjamin Franklin Next Gen Award and the Salzman Memorial Award in Virology. Combining her research goals with her knack for mentorship, Dr. Corbett invests much of her time in underserved communities as an advocator of STEM education and vaccine awareness.</a:t>
            </a:r>
            <a:endParaRPr sz="1000">
              <a:solidFill>
                <a:srgbClr val="000000"/>
              </a:solidFill>
              <a:latin typeface="Arial"/>
              <a:ea typeface="Arial"/>
              <a:cs typeface="Arial"/>
              <a:sym typeface="Arial"/>
            </a:endParaRPr>
          </a:p>
          <a:p>
            <a:pPr indent="0" lvl="0" marL="0" rtl="0" algn="l">
              <a:spcBef>
                <a:spcPts val="1000"/>
              </a:spcBef>
              <a:spcAft>
                <a:spcPts val="0"/>
              </a:spcAft>
              <a:buNone/>
            </a:pPr>
            <a:r>
              <a:rPr lang="en" sz="1000">
                <a:solidFill>
                  <a:srgbClr val="000000"/>
                </a:solidFill>
                <a:latin typeface="Arial"/>
                <a:ea typeface="Arial"/>
                <a:cs typeface="Arial"/>
                <a:sym typeface="Arial"/>
              </a:rPr>
              <a:t>She received a B.S. in Biological Sciences, with a secondary major in Sociology, in 2008 from the University of Maryland–Baltimore County, where she was a Meyerhoff Scholar and an NIH undergraduate scholar. She then enrolled at University of North Carolina at Chapel Hill, where she obtained her Ph.D. in Microbiology and Immunology in 2014.</a:t>
            </a:r>
            <a:endParaRPr sz="1000">
              <a:solidFill>
                <a:srgbClr val="000000"/>
              </a:solidFill>
              <a:latin typeface="Arial"/>
              <a:ea typeface="Arial"/>
              <a:cs typeface="Arial"/>
              <a:sym typeface="Arial"/>
            </a:endParaRPr>
          </a:p>
          <a:p>
            <a:pPr indent="0" lvl="0" marL="0" rtl="0" algn="l">
              <a:lnSpc>
                <a:spcPct val="100000"/>
              </a:lnSpc>
              <a:spcBef>
                <a:spcPts val="1000"/>
              </a:spcBef>
              <a:spcAft>
                <a:spcPts val="0"/>
              </a:spcAft>
              <a:buNone/>
            </a:pPr>
            <a:r>
              <a:rPr lang="en" sz="1100">
                <a:solidFill>
                  <a:srgbClr val="000000"/>
                </a:solidFill>
                <a:latin typeface="Arial"/>
                <a:ea typeface="Arial"/>
                <a:cs typeface="Arial"/>
                <a:sym typeface="Arial"/>
              </a:rPr>
              <a:t>Sources: </a:t>
            </a:r>
            <a:r>
              <a:rPr lang="en" sz="1100" u="sng">
                <a:solidFill>
                  <a:srgbClr val="2200CC"/>
                </a:solidFill>
                <a:latin typeface="Arial"/>
                <a:ea typeface="Arial"/>
                <a:cs typeface="Arial"/>
                <a:sym typeface="Arial"/>
                <a:hlinkClick r:id="rId3">
                  <a:extLst>
                    <a:ext uri="{A12FA001-AC4F-418D-AE19-62706E023703}">
                      <ahyp:hlinkClr val="tx"/>
                    </a:ext>
                  </a:extLst>
                </a:hlinkClick>
              </a:rPr>
              <a:t>Coronavirus: Vaccines &amp; Variants with Kizzmekia S. Corbett, PhD - The Washington Post</a:t>
            </a:r>
            <a:r>
              <a:rPr lang="en"/>
              <a:t> ; </a:t>
            </a:r>
            <a:r>
              <a:rPr lang="en" sz="1100" u="sng">
                <a:solidFill>
                  <a:srgbClr val="2200CC"/>
                </a:solidFill>
                <a:latin typeface="Arial"/>
                <a:ea typeface="Arial"/>
                <a:cs typeface="Arial"/>
                <a:sym typeface="Arial"/>
                <a:hlinkClick r:id="rId4">
                  <a:extLst>
                    <a:ext uri="{A12FA001-AC4F-418D-AE19-62706E023703}">
                      <ahyp:hlinkClr val="tx"/>
                    </a:ext>
                  </a:extLst>
                </a:hlinkClick>
              </a:rPr>
              <a:t>Kizzmekia S. Corbett, Ph.D. | ASM.org</a:t>
            </a:r>
            <a:endParaRPr sz="1000">
              <a:solidFill>
                <a:srgbClr val="000000"/>
              </a:solidFill>
              <a:latin typeface="Arial"/>
              <a:ea typeface="Arial"/>
              <a:cs typeface="Arial"/>
              <a:sym typeface="Arial"/>
            </a:endParaRPr>
          </a:p>
          <a:p>
            <a:pPr indent="0" lvl="0" marL="0" rtl="0" algn="l">
              <a:spcBef>
                <a:spcPts val="0"/>
              </a:spcBef>
              <a:spcAft>
                <a:spcPts val="1000"/>
              </a:spcAft>
              <a:buNone/>
            </a:pPr>
            <a:r>
              <a:t/>
            </a:r>
            <a:endParaRPr sz="1100">
              <a:solidFill>
                <a:srgbClr val="000000"/>
              </a:solidFill>
              <a:latin typeface="Arial"/>
              <a:ea typeface="Arial"/>
              <a:cs typeface="Arial"/>
              <a:sym typeface="Arial"/>
            </a:endParaRPr>
          </a:p>
        </p:txBody>
      </p:sp>
      <p:pic>
        <p:nvPicPr>
          <p:cNvPr id="140" name="Google Shape;140;p20"/>
          <p:cNvPicPr preferRelativeResize="0"/>
          <p:nvPr/>
        </p:nvPicPr>
        <p:blipFill>
          <a:blip r:embed="rId5">
            <a:alphaModFix/>
          </a:blip>
          <a:stretch>
            <a:fillRect/>
          </a:stretch>
        </p:blipFill>
        <p:spPr>
          <a:xfrm>
            <a:off x="5373225" y="1512800"/>
            <a:ext cx="3630700" cy="3630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Addressing Vaccine Hesitancy in the Black Community</a:t>
            </a:r>
            <a:r>
              <a:rPr lang="en">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Is the Vaccine Safe?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51" name="Google Shape;151;p22"/>
          <p:cNvSpPr txBox="1"/>
          <p:nvPr>
            <p:ph idx="1" type="body"/>
          </p:nvPr>
        </p:nvSpPr>
        <p:spPr>
          <a:xfrm>
            <a:off x="311700" y="1189675"/>
            <a:ext cx="5264400" cy="29985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Were the COVID-19 vaccines developed too fast to be safe?</a:t>
            </a:r>
            <a:endParaRPr sz="1300">
              <a:solidFill>
                <a:srgbClr val="000000"/>
              </a:solidFill>
              <a:latin typeface="Arial"/>
              <a:ea typeface="Arial"/>
              <a:cs typeface="Arial"/>
              <a:sym typeface="Arial"/>
            </a:endParaRPr>
          </a:p>
          <a:p>
            <a:pPr indent="-266700" lvl="1" marL="914400" rtl="0" algn="l">
              <a:spcBef>
                <a:spcPts val="1000"/>
              </a:spcBef>
              <a:spcAft>
                <a:spcPts val="0"/>
              </a:spcAft>
              <a:buClr>
                <a:srgbClr val="000000"/>
              </a:buClr>
              <a:buSzPts val="600"/>
              <a:buFont typeface="Arial"/>
              <a:buChar char="○"/>
            </a:pPr>
            <a:r>
              <a:rPr lang="en" sz="600">
                <a:solidFill>
                  <a:srgbClr val="000000"/>
                </a:solidFill>
                <a:latin typeface="Arial"/>
                <a:ea typeface="Arial"/>
                <a:cs typeface="Arial"/>
                <a:sym typeface="Arial"/>
              </a:rPr>
              <a:t>“No,” Golden says. “Although people are understandably concerned about how quickly these vaccines were brought to market, and despite the name ‘Warp Speed,’ we know that there were large trials that were conducted correctly. They did not cut corners. Read more about vaccine safety.</a:t>
            </a:r>
            <a:endParaRPr sz="600">
              <a:solidFill>
                <a:srgbClr val="000000"/>
              </a:solidFill>
              <a:latin typeface="Arial"/>
              <a:ea typeface="Arial"/>
              <a:cs typeface="Arial"/>
              <a:sym typeface="Arial"/>
            </a:endParaRPr>
          </a:p>
          <a:p>
            <a:pPr indent="0" lvl="0" marL="0" rtl="0" algn="l">
              <a:spcBef>
                <a:spcPts val="1000"/>
              </a:spcBef>
              <a:spcAft>
                <a:spcPts val="0"/>
              </a:spcAft>
              <a:buNone/>
            </a:pPr>
            <a:r>
              <a:t/>
            </a:r>
            <a:endParaRPr sz="1300">
              <a:solidFill>
                <a:srgbClr val="000000"/>
              </a:solidFill>
              <a:latin typeface="Arial"/>
              <a:ea typeface="Arial"/>
              <a:cs typeface="Arial"/>
              <a:sym typeface="Arial"/>
            </a:endParaRPr>
          </a:p>
          <a:p>
            <a:pPr indent="-311150" lvl="0" marL="457200" rtl="0" algn="l">
              <a:spcBef>
                <a:spcPts val="1000"/>
              </a:spcBef>
              <a:spcAft>
                <a:spcPts val="0"/>
              </a:spcAft>
              <a:buClr>
                <a:srgbClr val="000000"/>
              </a:buClr>
              <a:buSzPts val="1300"/>
              <a:buFont typeface="Arial"/>
              <a:buChar char="●"/>
            </a:pPr>
            <a:r>
              <a:rPr lang="en" sz="1300">
                <a:solidFill>
                  <a:srgbClr val="000000"/>
                </a:solidFill>
                <a:latin typeface="Arial"/>
                <a:ea typeface="Arial"/>
                <a:cs typeface="Arial"/>
                <a:sym typeface="Arial"/>
              </a:rPr>
              <a:t>Does the COVID-19 vaccine change my DNA?</a:t>
            </a:r>
            <a:endParaRPr sz="1300">
              <a:solidFill>
                <a:srgbClr val="000000"/>
              </a:solidFill>
              <a:latin typeface="Arial"/>
              <a:ea typeface="Arial"/>
              <a:cs typeface="Arial"/>
              <a:sym typeface="Arial"/>
            </a:endParaRPr>
          </a:p>
          <a:p>
            <a:pPr indent="-285750" lvl="1" marL="914400" rtl="0" algn="l">
              <a:spcBef>
                <a:spcPts val="1000"/>
              </a:spcBef>
              <a:spcAft>
                <a:spcPts val="0"/>
              </a:spcAft>
              <a:buClr>
                <a:srgbClr val="000000"/>
              </a:buClr>
              <a:buSzPts val="900"/>
              <a:buFont typeface="Arial"/>
              <a:buChar char="○"/>
            </a:pPr>
            <a:r>
              <a:rPr lang="en" sz="900">
                <a:solidFill>
                  <a:srgbClr val="000000"/>
                </a:solidFill>
                <a:latin typeface="Arial"/>
                <a:ea typeface="Arial"/>
                <a:cs typeface="Arial"/>
                <a:sym typeface="Arial"/>
              </a:rPr>
              <a:t>“No,” Golden says. “The vaccines do not affect the nucleus of the cells, where the DNA resides. The technologies are not new.</a:t>
            </a:r>
            <a:endParaRPr sz="900">
              <a:solidFill>
                <a:srgbClr val="000000"/>
              </a:solidFill>
              <a:latin typeface="Arial"/>
              <a:ea typeface="Arial"/>
              <a:cs typeface="Arial"/>
              <a:sym typeface="Arial"/>
            </a:endParaRPr>
          </a:p>
          <a:p>
            <a:pPr indent="-285750" lvl="1" marL="914400" rtl="0" algn="l">
              <a:spcBef>
                <a:spcPts val="1000"/>
              </a:spcBef>
              <a:spcAft>
                <a:spcPts val="0"/>
              </a:spcAft>
              <a:buClr>
                <a:srgbClr val="000000"/>
              </a:buClr>
              <a:buSzPts val="900"/>
              <a:buFont typeface="Arial"/>
              <a:buChar char="○"/>
            </a:pPr>
            <a:r>
              <a:rPr lang="en" sz="900">
                <a:solidFill>
                  <a:srgbClr val="000000"/>
                </a:solidFill>
                <a:latin typeface="Arial"/>
                <a:ea typeface="Arial"/>
                <a:cs typeface="Arial"/>
                <a:sym typeface="Arial"/>
              </a:rPr>
              <a:t>“Dr. Kizzmekia Corbett helped developed the vaccines,” Golden adds, referring to the African American viral immunologist at the National Institutes of Health [now an assistant professor at Harvard]. She adds that other leaders from communities of color volunteered to take part in the tests, noting, “Dr. Freeman Hrabowski III, president of the University of Maryland, Baltimore County, was a clinical trial participant.”</a:t>
            </a:r>
            <a:endParaRPr sz="900">
              <a:solidFill>
                <a:srgbClr val="000000"/>
              </a:solidFill>
              <a:latin typeface="Arial"/>
              <a:ea typeface="Arial"/>
              <a:cs typeface="Arial"/>
              <a:sym typeface="Arial"/>
            </a:endParaRPr>
          </a:p>
          <a:p>
            <a:pPr indent="0" lvl="0" marL="0" rtl="0" algn="l">
              <a:spcBef>
                <a:spcPts val="1000"/>
              </a:spcBef>
              <a:spcAft>
                <a:spcPts val="0"/>
              </a:spcAft>
              <a:buNone/>
            </a:pPr>
            <a:r>
              <a:t/>
            </a:r>
            <a:endParaRPr sz="900">
              <a:solidFill>
                <a:srgbClr val="000000"/>
              </a:solidFill>
              <a:latin typeface="Arial"/>
              <a:ea typeface="Arial"/>
              <a:cs typeface="Arial"/>
              <a:sym typeface="Arial"/>
            </a:endParaRPr>
          </a:p>
          <a:p>
            <a:pPr indent="0" lvl="0" marL="0" rtl="0" algn="l">
              <a:lnSpc>
                <a:spcPct val="100000"/>
              </a:lnSpc>
              <a:spcBef>
                <a:spcPts val="1000"/>
              </a:spcBef>
              <a:spcAft>
                <a:spcPts val="0"/>
              </a:spcAft>
              <a:buNone/>
            </a:pPr>
            <a:r>
              <a:rPr lang="en" sz="1100">
                <a:solidFill>
                  <a:srgbClr val="000000"/>
                </a:solidFill>
                <a:latin typeface="Arial"/>
                <a:ea typeface="Arial"/>
                <a:cs typeface="Arial"/>
                <a:sym typeface="Arial"/>
              </a:rPr>
              <a:t>Sources: </a:t>
            </a:r>
            <a:r>
              <a:rPr lang="en" sz="1100" u="sng">
                <a:solidFill>
                  <a:srgbClr val="2200CC"/>
                </a:solidFill>
                <a:latin typeface="Arial"/>
                <a:ea typeface="Arial"/>
                <a:cs typeface="Arial"/>
                <a:sym typeface="Arial"/>
                <a:hlinkClick r:id="rId3">
                  <a:extLst>
                    <a:ext uri="{A12FA001-AC4F-418D-AE19-62706E023703}">
                      <ahyp:hlinkClr val="tx"/>
                    </a:ext>
                  </a:extLst>
                </a:hlinkClick>
              </a:rPr>
              <a:t>COVID-19 Vaccines and People of Color | Johns Hopkins Medicine</a:t>
            </a:r>
            <a:endParaRPr sz="900">
              <a:solidFill>
                <a:srgbClr val="000000"/>
              </a:solidFill>
              <a:latin typeface="Arial"/>
              <a:ea typeface="Arial"/>
              <a:cs typeface="Arial"/>
              <a:sym typeface="Arial"/>
            </a:endParaRPr>
          </a:p>
          <a:p>
            <a:pPr indent="0" lvl="0" marL="457200" rtl="0" algn="l">
              <a:spcBef>
                <a:spcPts val="0"/>
              </a:spcBef>
              <a:spcAft>
                <a:spcPts val="1000"/>
              </a:spcAft>
              <a:buNone/>
            </a:pPr>
            <a:r>
              <a:t/>
            </a:r>
            <a:endParaRPr sz="1300">
              <a:solidFill>
                <a:srgbClr val="000000"/>
              </a:solidFill>
              <a:latin typeface="Arial"/>
              <a:ea typeface="Arial"/>
              <a:cs typeface="Arial"/>
              <a:sym typeface="Arial"/>
            </a:endParaRPr>
          </a:p>
        </p:txBody>
      </p:sp>
      <p:pic>
        <p:nvPicPr>
          <p:cNvPr id="152" name="Google Shape;152;p22"/>
          <p:cNvPicPr preferRelativeResize="0"/>
          <p:nvPr/>
        </p:nvPicPr>
        <p:blipFill>
          <a:blip r:embed="rId4">
            <a:alphaModFix/>
          </a:blip>
          <a:stretch>
            <a:fillRect/>
          </a:stretch>
        </p:blipFill>
        <p:spPr>
          <a:xfrm>
            <a:off x="5502825" y="584788"/>
            <a:ext cx="3263100" cy="3691829"/>
          </a:xfrm>
          <a:prstGeom prst="rect">
            <a:avLst/>
          </a:prstGeom>
          <a:noFill/>
          <a:ln>
            <a:noFill/>
          </a:ln>
        </p:spPr>
      </p:pic>
      <p:sp>
        <p:nvSpPr>
          <p:cNvPr id="153" name="Google Shape;153;p22"/>
          <p:cNvSpPr txBox="1"/>
          <p:nvPr/>
        </p:nvSpPr>
        <p:spPr>
          <a:xfrm>
            <a:off x="5472600" y="4360125"/>
            <a:ext cx="3450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Sherita Hill Golden, M.D., M.H.S., </a:t>
            </a:r>
            <a:r>
              <a:rPr lang="en" sz="1300">
                <a:highlight>
                  <a:srgbClr val="FFFFFF"/>
                </a:highlight>
              </a:rPr>
              <a:t>Vice president and chief diversity officer at Johns Hopkins Medicine</a:t>
            </a:r>
            <a:endParaRPr>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7" name="Shape 157"/>
        <p:cNvGrpSpPr/>
        <p:nvPr/>
      </p:nvGrpSpPr>
      <p:grpSpPr>
        <a:xfrm>
          <a:off x="0" y="0"/>
          <a:ext cx="0" cy="0"/>
          <a:chOff x="0" y="0"/>
          <a:chExt cx="0" cy="0"/>
        </a:xfrm>
      </p:grpSpPr>
      <p:sp>
        <p:nvSpPr>
          <p:cNvPr id="158" name="Google Shape;158;p23"/>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Is the COVID-19 Vaccine Safe?</a:t>
            </a:r>
            <a:r>
              <a:rPr lang="en">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Hundreds of Millions of People Have Safely Received a COVID-19 Vaccine</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64" name="Google Shape;164;p24"/>
          <p:cNvSpPr txBox="1"/>
          <p:nvPr>
            <p:ph idx="1" type="body"/>
          </p:nvPr>
        </p:nvSpPr>
        <p:spPr>
          <a:xfrm>
            <a:off x="227075" y="1753525"/>
            <a:ext cx="5067000" cy="29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000000"/>
                </a:solidFill>
                <a:latin typeface="Arial"/>
                <a:ea typeface="Arial"/>
                <a:cs typeface="Arial"/>
                <a:sym typeface="Arial"/>
              </a:rPr>
              <a:t>More than 559 million doses of COVID-19 vaccine had been given in the United States from December 14, 2020, through March 28, 2022. To view the current total number of COVID-19 vaccinations that have been administered in the United States, please visit the CDC COVID Data Tracker.</a:t>
            </a:r>
            <a:endParaRPr sz="1000">
              <a:solidFill>
                <a:srgbClr val="000000"/>
              </a:solidFill>
              <a:latin typeface="Arial"/>
              <a:ea typeface="Arial"/>
              <a:cs typeface="Arial"/>
              <a:sym typeface="Arial"/>
            </a:endParaRPr>
          </a:p>
          <a:p>
            <a:pPr indent="0" lvl="0" marL="0" rtl="0" algn="l">
              <a:spcBef>
                <a:spcPts val="1000"/>
              </a:spcBef>
              <a:spcAft>
                <a:spcPts val="0"/>
              </a:spcAft>
              <a:buNone/>
            </a:pPr>
            <a:r>
              <a:rPr lang="en" sz="1000">
                <a:solidFill>
                  <a:srgbClr val="000000"/>
                </a:solidFill>
                <a:latin typeface="Arial"/>
                <a:ea typeface="Arial"/>
                <a:cs typeface="Arial"/>
                <a:sym typeface="Arial"/>
              </a:rPr>
              <a:t>COVID-19 vaccines are safe and effective. COVID-19 vaccines were evaluated in tens of thousands of participants in clinical trials. The vaccines met the Food and Drug Administration’s (FDA’s) rigorous scientific standards for safety, effectiveness, and manufacturing quality needed to support emergency use authorization (EUA). Learn more about EUAs in this video.external icon</a:t>
            </a:r>
            <a:endParaRPr sz="1000">
              <a:solidFill>
                <a:srgbClr val="000000"/>
              </a:solidFill>
              <a:latin typeface="Arial"/>
              <a:ea typeface="Arial"/>
              <a:cs typeface="Arial"/>
              <a:sym typeface="Arial"/>
            </a:endParaRPr>
          </a:p>
          <a:p>
            <a:pPr indent="0" lvl="0" marL="0" rtl="0" algn="l">
              <a:spcBef>
                <a:spcPts val="1000"/>
              </a:spcBef>
              <a:spcAft>
                <a:spcPts val="0"/>
              </a:spcAft>
              <a:buNone/>
            </a:pPr>
            <a:r>
              <a:rPr lang="en" sz="1000">
                <a:solidFill>
                  <a:srgbClr val="000000"/>
                </a:solidFill>
                <a:latin typeface="Arial"/>
                <a:ea typeface="Arial"/>
                <a:cs typeface="Arial"/>
                <a:sym typeface="Arial"/>
              </a:rPr>
              <a:t>The Pfizer-BioNTech, Moderna, and Johnson &amp; Johnson/Janssen COVID-19 vaccines will continue to undergo the most intensive safety monitoring in US history. This monitoring includes using both established and new safety monitoring systems to make sure that COVID-19 vaccines are safe.</a:t>
            </a:r>
            <a:endParaRPr sz="1000">
              <a:solidFill>
                <a:srgbClr val="000000"/>
              </a:solidFill>
              <a:latin typeface="Arial"/>
              <a:ea typeface="Arial"/>
              <a:cs typeface="Arial"/>
              <a:sym typeface="Arial"/>
            </a:endParaRPr>
          </a:p>
          <a:p>
            <a:pPr indent="0" lvl="0" marL="0" rtl="0" algn="l">
              <a:spcBef>
                <a:spcPts val="1000"/>
              </a:spcBef>
              <a:spcAft>
                <a:spcPts val="0"/>
              </a:spcAft>
              <a:buNone/>
            </a:pPr>
            <a:r>
              <a:t/>
            </a:r>
            <a:endParaRPr sz="1000">
              <a:solidFill>
                <a:srgbClr val="000000"/>
              </a:solidFill>
              <a:latin typeface="Arial"/>
              <a:ea typeface="Arial"/>
              <a:cs typeface="Arial"/>
              <a:sym typeface="Arial"/>
            </a:endParaRPr>
          </a:p>
          <a:p>
            <a:pPr indent="0" lvl="0" marL="0" rtl="0" algn="l">
              <a:spcBef>
                <a:spcPts val="1000"/>
              </a:spcBef>
              <a:spcAft>
                <a:spcPts val="1000"/>
              </a:spcAft>
              <a:buNone/>
            </a:pPr>
            <a:r>
              <a:rPr lang="en" sz="1100">
                <a:solidFill>
                  <a:srgbClr val="000000"/>
                </a:solidFill>
                <a:latin typeface="Arial"/>
                <a:ea typeface="Arial"/>
                <a:cs typeface="Arial"/>
                <a:sym typeface="Arial"/>
              </a:rPr>
              <a:t>Sources: </a:t>
            </a:r>
            <a:r>
              <a:rPr lang="en" sz="1100" u="sng">
                <a:solidFill>
                  <a:srgbClr val="2200CC"/>
                </a:solidFill>
                <a:latin typeface="Arial"/>
                <a:ea typeface="Arial"/>
                <a:cs typeface="Arial"/>
                <a:sym typeface="Arial"/>
                <a:hlinkClick r:id="rId3">
                  <a:extLst>
                    <a:ext uri="{A12FA001-AC4F-418D-AE19-62706E023703}">
                      <ahyp:hlinkClr val="tx"/>
                    </a:ext>
                  </a:extLst>
                </a:hlinkClick>
              </a:rPr>
              <a:t>Safety of COVID-19 Vaccines | CDC</a:t>
            </a:r>
            <a:r>
              <a:rPr lang="en" sz="1000">
                <a:solidFill>
                  <a:srgbClr val="000000"/>
                </a:solidFill>
                <a:latin typeface="Arial"/>
                <a:ea typeface="Arial"/>
                <a:cs typeface="Arial"/>
                <a:sym typeface="Arial"/>
              </a:rPr>
              <a:t>.</a:t>
            </a:r>
            <a:endParaRPr sz="1000">
              <a:solidFill>
                <a:srgbClr val="000000"/>
              </a:solidFill>
              <a:latin typeface="Arial"/>
              <a:ea typeface="Arial"/>
              <a:cs typeface="Arial"/>
              <a:sym typeface="Arial"/>
            </a:endParaRPr>
          </a:p>
        </p:txBody>
      </p:sp>
      <p:pic>
        <p:nvPicPr>
          <p:cNvPr id="165" name="Google Shape;165;p24"/>
          <p:cNvPicPr preferRelativeResize="0"/>
          <p:nvPr/>
        </p:nvPicPr>
        <p:blipFill>
          <a:blip r:embed="rId4">
            <a:alphaModFix/>
          </a:blip>
          <a:stretch>
            <a:fillRect/>
          </a:stretch>
        </p:blipFill>
        <p:spPr>
          <a:xfrm>
            <a:off x="5425400" y="1455263"/>
            <a:ext cx="3347725" cy="2232967"/>
          </a:xfrm>
          <a:prstGeom prst="rect">
            <a:avLst/>
          </a:prstGeom>
          <a:noFill/>
          <a:ln>
            <a:noFill/>
          </a:ln>
        </p:spPr>
      </p:pic>
      <p:pic>
        <p:nvPicPr>
          <p:cNvPr id="166" name="Google Shape;166;p24"/>
          <p:cNvPicPr preferRelativeResize="0"/>
          <p:nvPr/>
        </p:nvPicPr>
        <p:blipFill>
          <a:blip r:embed="rId5">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Common Side Effects</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72" name="Google Shape;172;p25"/>
          <p:cNvSpPr txBox="1"/>
          <p:nvPr>
            <p:ph idx="1" type="body"/>
          </p:nvPr>
        </p:nvSpPr>
        <p:spPr>
          <a:xfrm>
            <a:off x="311700" y="1189325"/>
            <a:ext cx="5264400" cy="29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000000"/>
                </a:solidFill>
                <a:latin typeface="Arial"/>
                <a:ea typeface="Arial"/>
                <a:cs typeface="Arial"/>
                <a:sym typeface="Arial"/>
              </a:rPr>
              <a:t>After COVID-19 vaccination, some people may feel ill, with symptoms like fever or tiredness for a day or two after receiving the vaccine. These symptoms are normal and are signs that the body is building immunity. Some people have no side effects. Others have reported common side effects after COVID-19 vaccination, such as:</a:t>
            </a:r>
            <a:endParaRPr sz="1000">
              <a:solidFill>
                <a:srgbClr val="000000"/>
              </a:solidFill>
              <a:latin typeface="Arial"/>
              <a:ea typeface="Arial"/>
              <a:cs typeface="Arial"/>
              <a:sym typeface="Arial"/>
            </a:endParaRPr>
          </a:p>
          <a:p>
            <a:pPr indent="0" lvl="0" marL="457200" rtl="0" algn="l">
              <a:spcBef>
                <a:spcPts val="1000"/>
              </a:spcBef>
              <a:spcAft>
                <a:spcPts val="0"/>
              </a:spcAft>
              <a:buNone/>
            </a:pPr>
            <a:r>
              <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Swelling, redness, and pain at the injection site</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Fever</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Headache</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Tiredness</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Muscle pain</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Chills</a:t>
            </a:r>
            <a:endParaRPr sz="1000">
              <a:solidFill>
                <a:srgbClr val="000000"/>
              </a:solidFill>
              <a:latin typeface="Arial"/>
              <a:ea typeface="Arial"/>
              <a:cs typeface="Arial"/>
              <a:sym typeface="Arial"/>
            </a:endParaRPr>
          </a:p>
          <a:p>
            <a:pPr indent="-292100" lvl="0" marL="457200" rtl="0" algn="l">
              <a:spcBef>
                <a:spcPts val="1000"/>
              </a:spcBef>
              <a:spcAft>
                <a:spcPts val="0"/>
              </a:spcAft>
              <a:buClr>
                <a:srgbClr val="000000"/>
              </a:buClr>
              <a:buSzPts val="1000"/>
              <a:buFont typeface="Arial"/>
              <a:buChar char="●"/>
            </a:pPr>
            <a:r>
              <a:rPr lang="en" sz="1000">
                <a:solidFill>
                  <a:srgbClr val="000000"/>
                </a:solidFill>
                <a:latin typeface="Arial"/>
                <a:ea typeface="Arial"/>
                <a:cs typeface="Arial"/>
                <a:sym typeface="Arial"/>
              </a:rPr>
              <a:t>Nausea</a:t>
            </a:r>
            <a:endParaRPr sz="1000">
              <a:solidFill>
                <a:srgbClr val="000000"/>
              </a:solidFill>
              <a:latin typeface="Arial"/>
              <a:ea typeface="Arial"/>
              <a:cs typeface="Arial"/>
              <a:sym typeface="Arial"/>
            </a:endParaRPr>
          </a:p>
          <a:p>
            <a:pPr indent="0" lvl="0" marL="0" rtl="0" algn="l">
              <a:spcBef>
                <a:spcPts val="1000"/>
              </a:spcBef>
              <a:spcAft>
                <a:spcPts val="1000"/>
              </a:spcAft>
              <a:buNone/>
            </a:pPr>
            <a:r>
              <a:rPr lang="en" sz="1000">
                <a:solidFill>
                  <a:srgbClr val="000000"/>
                </a:solidFill>
                <a:latin typeface="Arial"/>
                <a:ea typeface="Arial"/>
                <a:cs typeface="Arial"/>
                <a:sym typeface="Arial"/>
              </a:rPr>
              <a:t>Serious Safety Problems Are Rare</a:t>
            </a:r>
            <a:endParaRPr sz="1000">
              <a:solidFill>
                <a:srgbClr val="000000"/>
              </a:solidFill>
              <a:latin typeface="Arial"/>
              <a:ea typeface="Arial"/>
              <a:cs typeface="Arial"/>
              <a:sym typeface="Arial"/>
            </a:endParaRPr>
          </a:p>
        </p:txBody>
      </p:sp>
      <p:pic>
        <p:nvPicPr>
          <p:cNvPr id="173" name="Google Shape;173;p25"/>
          <p:cNvPicPr preferRelativeResize="0"/>
          <p:nvPr/>
        </p:nvPicPr>
        <p:blipFill>
          <a:blip r:embed="rId3">
            <a:alphaModFix/>
          </a:blip>
          <a:stretch>
            <a:fillRect/>
          </a:stretch>
        </p:blipFill>
        <p:spPr>
          <a:xfrm>
            <a:off x="5643875" y="1427550"/>
            <a:ext cx="3263101" cy="2243382"/>
          </a:xfrm>
          <a:prstGeom prst="rect">
            <a:avLst/>
          </a:prstGeom>
          <a:noFill/>
          <a:ln>
            <a:noFill/>
          </a:ln>
        </p:spPr>
      </p:pic>
      <p:pic>
        <p:nvPicPr>
          <p:cNvPr id="174" name="Google Shape;174;p25"/>
          <p:cNvPicPr preferRelativeResize="0"/>
          <p:nvPr/>
        </p:nvPicPr>
        <p:blipFill>
          <a:blip r:embed="rId4">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8" name="Shape 178"/>
        <p:cNvGrpSpPr/>
        <p:nvPr/>
      </p:nvGrpSpPr>
      <p:grpSpPr>
        <a:xfrm>
          <a:off x="0" y="0"/>
          <a:ext cx="0" cy="0"/>
          <a:chOff x="0" y="0"/>
          <a:chExt cx="0" cy="0"/>
        </a:xfrm>
      </p:grpSpPr>
      <p:sp>
        <p:nvSpPr>
          <p:cNvPr id="179" name="Google Shape;179;p26"/>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Why Get Vaccinated</a:t>
            </a:r>
            <a:r>
              <a:rPr lang="en">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Why Get Vaccinated?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85" name="Google Shape;185;p27"/>
          <p:cNvSpPr txBox="1"/>
          <p:nvPr>
            <p:ph idx="1" type="body"/>
          </p:nvPr>
        </p:nvSpPr>
        <p:spPr>
          <a:xfrm>
            <a:off x="311700" y="1297400"/>
            <a:ext cx="8520600" cy="2998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00"/>
              </a:buClr>
              <a:buSzPts val="1600"/>
              <a:buFont typeface="Calibri"/>
              <a:buChar char="●"/>
            </a:pPr>
            <a:r>
              <a:rPr lang="en" sz="1600">
                <a:solidFill>
                  <a:srgbClr val="000000"/>
                </a:solidFill>
                <a:latin typeface="Calibri"/>
                <a:ea typeface="Calibri"/>
                <a:cs typeface="Calibri"/>
                <a:sym typeface="Calibri"/>
              </a:rPr>
              <a:t>Getting sick with COVID-19 can have serious consequences.</a:t>
            </a:r>
            <a:endParaRPr sz="900">
              <a:solidFill>
                <a:srgbClr val="000000"/>
              </a:solidFill>
              <a:latin typeface="Calibri"/>
              <a:ea typeface="Calibri"/>
              <a:cs typeface="Calibri"/>
              <a:sym typeface="Calibri"/>
            </a:endParaRPr>
          </a:p>
          <a:p>
            <a:pPr indent="-285750" lvl="1" marL="914400" rtl="0" algn="l">
              <a:spcBef>
                <a:spcPts val="0"/>
              </a:spcBef>
              <a:spcAft>
                <a:spcPts val="0"/>
              </a:spcAft>
              <a:buClr>
                <a:srgbClr val="000000"/>
              </a:buClr>
              <a:buSzPts val="900"/>
              <a:buFont typeface="Calibri"/>
              <a:buChar char="○"/>
            </a:pPr>
            <a:r>
              <a:rPr lang="en" sz="900">
                <a:solidFill>
                  <a:srgbClr val="000000"/>
                </a:solidFill>
                <a:latin typeface="Calibri"/>
                <a:ea typeface="Calibri"/>
                <a:cs typeface="Calibri"/>
                <a:sym typeface="Calibri"/>
              </a:rPr>
              <a:t>Getting sick with COVID-19 can cause severe illness or death, even in children, and we can’t reliably predict who will have mild or severe illness.</a:t>
            </a:r>
            <a:endParaRPr sz="900">
              <a:solidFill>
                <a:srgbClr val="000000"/>
              </a:solidFill>
              <a:latin typeface="Calibri"/>
              <a:ea typeface="Calibri"/>
              <a:cs typeface="Calibri"/>
              <a:sym typeface="Calibri"/>
            </a:endParaRPr>
          </a:p>
          <a:p>
            <a:pPr indent="-285750" lvl="1" marL="914400" rtl="0" algn="l">
              <a:spcBef>
                <a:spcPts val="0"/>
              </a:spcBef>
              <a:spcAft>
                <a:spcPts val="0"/>
              </a:spcAft>
              <a:buClr>
                <a:srgbClr val="000000"/>
              </a:buClr>
              <a:buSzPts val="900"/>
              <a:buFont typeface="Calibri"/>
              <a:buChar char="○"/>
            </a:pPr>
            <a:r>
              <a:rPr lang="en" sz="900">
                <a:solidFill>
                  <a:srgbClr val="000000"/>
                </a:solidFill>
                <a:latin typeface="Calibri"/>
                <a:ea typeface="Calibri"/>
                <a:cs typeface="Calibri"/>
                <a:sym typeface="Calibri"/>
              </a:rPr>
              <a:t>You may have long-term health issues after COVID-19 infection. Even people who do not have symptoms when they are initially infected can have these ongoing health problems.</a:t>
            </a:r>
            <a:endParaRPr sz="900">
              <a:solidFill>
                <a:srgbClr val="000000"/>
              </a:solidFill>
              <a:latin typeface="Calibri"/>
              <a:ea typeface="Calibri"/>
              <a:cs typeface="Calibri"/>
              <a:sym typeface="Calibri"/>
            </a:endParaRPr>
          </a:p>
          <a:p>
            <a:pPr indent="-285750" lvl="1" marL="914400" rtl="0" algn="l">
              <a:spcBef>
                <a:spcPts val="0"/>
              </a:spcBef>
              <a:spcAft>
                <a:spcPts val="0"/>
              </a:spcAft>
              <a:buClr>
                <a:srgbClr val="000000"/>
              </a:buClr>
              <a:buSzPts val="900"/>
              <a:buFont typeface="Calibri"/>
              <a:buChar char="○"/>
            </a:pPr>
            <a:r>
              <a:rPr lang="en" sz="900">
                <a:solidFill>
                  <a:srgbClr val="000000"/>
                </a:solidFill>
                <a:latin typeface="Calibri"/>
                <a:ea typeface="Calibri"/>
                <a:cs typeface="Calibri"/>
                <a:sym typeface="Calibri"/>
              </a:rPr>
              <a:t>People who are sick with COVID-19 may spread COVID-19 to others including friends and family who are not eligible for vaccination and people at increased risk for severe illness from COVID-19</a:t>
            </a:r>
            <a:endParaRPr sz="900">
              <a:solidFill>
                <a:srgbClr val="000000"/>
              </a:solidFill>
              <a:latin typeface="Calibri"/>
              <a:ea typeface="Calibri"/>
              <a:cs typeface="Calibri"/>
              <a:sym typeface="Calibri"/>
            </a:endParaRPr>
          </a:p>
          <a:p>
            <a:pPr indent="-330200" lvl="0" marL="457200" rtl="0" algn="l">
              <a:spcBef>
                <a:spcPts val="0"/>
              </a:spcBef>
              <a:spcAft>
                <a:spcPts val="0"/>
              </a:spcAft>
              <a:buClr>
                <a:srgbClr val="000000"/>
              </a:buClr>
              <a:buSzPts val="1600"/>
              <a:buFont typeface="Calibri"/>
              <a:buChar char="●"/>
            </a:pPr>
            <a:r>
              <a:rPr lang="en" sz="1600">
                <a:solidFill>
                  <a:srgbClr val="000000"/>
                </a:solidFill>
                <a:latin typeface="Calibri"/>
                <a:ea typeface="Calibri"/>
                <a:cs typeface="Calibri"/>
                <a:sym typeface="Calibri"/>
              </a:rPr>
              <a:t>COVID-19 vaccines are effective</a:t>
            </a:r>
            <a:endParaRPr sz="1600">
              <a:solidFill>
                <a:srgbClr val="000000"/>
              </a:solidFill>
              <a:latin typeface="Calibri"/>
              <a:ea typeface="Calibri"/>
              <a:cs typeface="Calibri"/>
              <a:sym typeface="Calibri"/>
            </a:endParaRPr>
          </a:p>
          <a:p>
            <a:pPr indent="-285750" lvl="1" marL="914400" rtl="0" algn="l">
              <a:spcBef>
                <a:spcPts val="0"/>
              </a:spcBef>
              <a:spcAft>
                <a:spcPts val="0"/>
              </a:spcAft>
              <a:buClr>
                <a:srgbClr val="000000"/>
              </a:buClr>
              <a:buSzPts val="900"/>
              <a:buFont typeface="Calibri"/>
              <a:buChar char="○"/>
            </a:pPr>
            <a:r>
              <a:rPr lang="en" sz="900">
                <a:solidFill>
                  <a:srgbClr val="000000"/>
                </a:solidFill>
                <a:latin typeface="Calibri"/>
                <a:ea typeface="Calibri"/>
                <a:cs typeface="Calibri"/>
                <a:sym typeface="Calibri"/>
              </a:rPr>
              <a:t>COVID 19-vaccines are effective and can lower your risk of getting and spreading the virus that causes COVID-19. COVID-19 vaccines also help prevent serious illness and death in children and adults even if they do get COVID-19.</a:t>
            </a:r>
            <a:endParaRPr sz="900">
              <a:solidFill>
                <a:srgbClr val="000000"/>
              </a:solidFill>
              <a:latin typeface="Calibri"/>
              <a:ea typeface="Calibri"/>
              <a:cs typeface="Calibri"/>
              <a:sym typeface="Calibri"/>
            </a:endParaRPr>
          </a:p>
          <a:p>
            <a:pPr indent="-330200" lvl="0" marL="457200" rtl="0" algn="l">
              <a:spcBef>
                <a:spcPts val="0"/>
              </a:spcBef>
              <a:spcAft>
                <a:spcPts val="0"/>
              </a:spcAft>
              <a:buClr>
                <a:srgbClr val="000000"/>
              </a:buClr>
              <a:buSzPts val="1600"/>
              <a:buFont typeface="Calibri"/>
              <a:buChar char="●"/>
            </a:pPr>
            <a:r>
              <a:rPr lang="en" sz="1600">
                <a:solidFill>
                  <a:srgbClr val="000000"/>
                </a:solidFill>
                <a:latin typeface="Calibri"/>
                <a:ea typeface="Calibri"/>
                <a:cs typeface="Calibri"/>
                <a:sym typeface="Calibri"/>
              </a:rPr>
              <a:t>COVID-19 vaccination is a safer &amp; more reliable way to build protection</a:t>
            </a:r>
            <a:endParaRPr sz="1600">
              <a:solidFill>
                <a:srgbClr val="000000"/>
              </a:solidFill>
              <a:latin typeface="Calibri"/>
              <a:ea typeface="Calibri"/>
              <a:cs typeface="Calibri"/>
              <a:sym typeface="Calibri"/>
            </a:endParaRPr>
          </a:p>
          <a:p>
            <a:pPr indent="-292100" lvl="1" marL="914400" rtl="0" algn="l">
              <a:spcBef>
                <a:spcPts val="0"/>
              </a:spcBef>
              <a:spcAft>
                <a:spcPts val="0"/>
              </a:spcAft>
              <a:buClr>
                <a:srgbClr val="000000"/>
              </a:buClr>
              <a:buSzPts val="1000"/>
              <a:buFont typeface="Calibri"/>
              <a:buChar char="○"/>
            </a:pPr>
            <a:r>
              <a:rPr lang="en" sz="1000">
                <a:solidFill>
                  <a:srgbClr val="000000"/>
                </a:solidFill>
                <a:latin typeface="Calibri"/>
                <a:ea typeface="Calibri"/>
                <a:cs typeface="Calibri"/>
                <a:sym typeface="Calibri"/>
              </a:rPr>
              <a:t>The level of protection people get from having COVID-19 (sometimes called natural immunity) may vary depending on how mild or severe their illness was, the time since their infection, and their age; and there is still not an antibody test available that can reliably determine if a person is protected from further infection.</a:t>
            </a:r>
            <a:endParaRPr sz="1000">
              <a:solidFill>
                <a:srgbClr val="000000"/>
              </a:solidFill>
              <a:latin typeface="Calibri"/>
              <a:ea typeface="Calibri"/>
              <a:cs typeface="Calibri"/>
              <a:sym typeface="Calibri"/>
            </a:endParaRPr>
          </a:p>
          <a:p>
            <a:pPr indent="-292100" lvl="1" marL="914400" rtl="0" algn="l">
              <a:spcBef>
                <a:spcPts val="1000"/>
              </a:spcBef>
              <a:spcAft>
                <a:spcPts val="0"/>
              </a:spcAft>
              <a:buClr>
                <a:srgbClr val="000000"/>
              </a:buClr>
              <a:buSzPts val="1000"/>
              <a:buFont typeface="Calibri"/>
              <a:buChar char="○"/>
            </a:pPr>
            <a:r>
              <a:rPr lang="en" sz="1000">
                <a:solidFill>
                  <a:srgbClr val="000000"/>
                </a:solidFill>
                <a:latin typeface="Calibri"/>
                <a:ea typeface="Calibri"/>
                <a:cs typeface="Calibri"/>
                <a:sym typeface="Calibri"/>
              </a:rPr>
              <a:t>All COVID-19 vaccines currently available in the United States are effective at preventing COVID-19. Staying up to date with COVID-19 vaccination gives most people a high level of protection against COVID-19.</a:t>
            </a:r>
            <a:endParaRPr sz="1000">
              <a:solidFill>
                <a:srgbClr val="000000"/>
              </a:solidFill>
              <a:latin typeface="Calibri"/>
              <a:ea typeface="Calibri"/>
              <a:cs typeface="Calibri"/>
              <a:sym typeface="Calibri"/>
            </a:endParaRPr>
          </a:p>
          <a:p>
            <a:pPr indent="0" lvl="0" marL="0" rtl="0" algn="l">
              <a:spcBef>
                <a:spcPts val="1000"/>
              </a:spcBef>
              <a:spcAft>
                <a:spcPts val="0"/>
              </a:spcAft>
              <a:buNone/>
            </a:pPr>
            <a:r>
              <a:t/>
            </a:r>
            <a:endParaRPr sz="1000">
              <a:solidFill>
                <a:srgbClr val="000000"/>
              </a:solidFill>
              <a:latin typeface="Calibri"/>
              <a:ea typeface="Calibri"/>
              <a:cs typeface="Calibri"/>
              <a:sym typeface="Calibri"/>
            </a:endParaRPr>
          </a:p>
          <a:p>
            <a:pPr indent="0" lvl="0" marL="0" rtl="0" algn="l">
              <a:lnSpc>
                <a:spcPct val="100000"/>
              </a:lnSpc>
              <a:spcBef>
                <a:spcPts val="1000"/>
              </a:spcBef>
              <a:spcAft>
                <a:spcPts val="0"/>
              </a:spcAft>
              <a:buNone/>
            </a:pPr>
            <a:r>
              <a:rPr lang="en" sz="1100">
                <a:solidFill>
                  <a:srgbClr val="000000"/>
                </a:solidFill>
                <a:latin typeface="Arial"/>
                <a:ea typeface="Arial"/>
                <a:cs typeface="Arial"/>
                <a:sym typeface="Arial"/>
              </a:rPr>
              <a:t>Sources: </a:t>
            </a:r>
            <a:r>
              <a:rPr lang="en" sz="1100" u="sng">
                <a:solidFill>
                  <a:srgbClr val="2200CC"/>
                </a:solidFill>
                <a:latin typeface="Arial"/>
                <a:ea typeface="Arial"/>
                <a:cs typeface="Arial"/>
                <a:sym typeface="Arial"/>
                <a:hlinkClick r:id="rId3">
                  <a:extLst>
                    <a:ext uri="{A12FA001-AC4F-418D-AE19-62706E023703}">
                      <ahyp:hlinkClr val="tx"/>
                    </a:ext>
                  </a:extLst>
                </a:hlinkClick>
              </a:rPr>
              <a:t>Benefits of Getting a COVID-19 Vaccine | CDC</a:t>
            </a:r>
            <a:endParaRPr sz="1000">
              <a:solidFill>
                <a:srgbClr val="000000"/>
              </a:solidFill>
              <a:latin typeface="Calibri"/>
              <a:ea typeface="Calibri"/>
              <a:cs typeface="Calibri"/>
              <a:sym typeface="Calibri"/>
            </a:endParaRPr>
          </a:p>
          <a:p>
            <a:pPr indent="0" lvl="0" marL="0" rtl="0" algn="l">
              <a:spcBef>
                <a:spcPts val="0"/>
              </a:spcBef>
              <a:spcAft>
                <a:spcPts val="1000"/>
              </a:spcAft>
              <a:buNone/>
            </a:pPr>
            <a:r>
              <a:t/>
            </a:r>
            <a:endParaRPr sz="1200">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9" name="Shape 189"/>
        <p:cNvGrpSpPr/>
        <p:nvPr/>
      </p:nvGrpSpPr>
      <p:grpSpPr>
        <a:xfrm>
          <a:off x="0" y="0"/>
          <a:ext cx="0" cy="0"/>
          <a:chOff x="0" y="0"/>
          <a:chExt cx="0" cy="0"/>
        </a:xfrm>
      </p:grpSpPr>
      <p:sp>
        <p:nvSpPr>
          <p:cNvPr id="190" name="Google Shape;190;p28"/>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 sz="5900">
                <a:latin typeface="Arial"/>
                <a:ea typeface="Arial"/>
                <a:cs typeface="Arial"/>
                <a:sym typeface="Arial"/>
              </a:rPr>
              <a:t>The Upside: Black Americans are Changing the Narrative</a:t>
            </a:r>
            <a:endParaRPr sz="5900">
              <a:latin typeface="Arial"/>
              <a:ea typeface="Arial"/>
              <a:cs typeface="Arial"/>
              <a:sym typeface="Arial"/>
            </a:endParaRPr>
          </a:p>
          <a:p>
            <a:pPr indent="0" lvl="0" marL="0" rtl="0" algn="l">
              <a:spcBef>
                <a:spcPts val="0"/>
              </a:spcBef>
              <a:spcAft>
                <a:spcPts val="0"/>
              </a:spcAft>
              <a:buNone/>
            </a:pPr>
            <a:r>
              <a:rPr lang="en">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Study: Black Americans Beat Back Vaccine Hesitancy Faster Than Whites</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196" name="Google Shape;196;p29"/>
          <p:cNvSpPr txBox="1"/>
          <p:nvPr>
            <p:ph idx="1" type="body"/>
          </p:nvPr>
        </p:nvSpPr>
        <p:spPr>
          <a:xfrm>
            <a:off x="311700" y="1570325"/>
            <a:ext cx="5398500" cy="29985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“Early on in the pandemic, though approximately 1 in 5 U.S. counties were disproportionately Black, they’d accounted for 52% of COVID-19 diagnoses and nearly 60% of COVID-related deaths nationally.”</a:t>
            </a:r>
            <a:endParaRPr sz="1100">
              <a:solidFill>
                <a:srgbClr val="000000"/>
              </a:solidFill>
              <a:latin typeface="Arial"/>
              <a:ea typeface="Arial"/>
              <a:cs typeface="Arial"/>
              <a:sym typeface="Arial"/>
            </a:endParaRPr>
          </a:p>
          <a:p>
            <a:pPr indent="-298450" lvl="0" marL="457200" rtl="0" algn="l">
              <a:spcBef>
                <a:spcPts val="1000"/>
              </a:spcBef>
              <a:spcAft>
                <a:spcPts val="0"/>
              </a:spcAft>
              <a:buClr>
                <a:srgbClr val="000000"/>
              </a:buClr>
              <a:buSzPts val="1100"/>
              <a:buFont typeface="Arial"/>
              <a:buChar char="●"/>
            </a:pPr>
            <a:r>
              <a:rPr lang="en" sz="1100">
                <a:solidFill>
                  <a:srgbClr val="000000"/>
                </a:solidFill>
                <a:latin typeface="Arial"/>
                <a:ea typeface="Arial"/>
                <a:cs typeface="Arial"/>
                <a:sym typeface="Arial"/>
              </a:rPr>
              <a:t>“Black individuals have overcome hesitation about getting vaccinated against COVID-19 more quickly than whites, new research indicates, raising the possibility that access barriers may be contributing more to the racial disparity in vaccination rates than mistrust of the medical establishment.”</a:t>
            </a:r>
            <a:endParaRPr sz="1100">
              <a:solidFill>
                <a:srgbClr val="000000"/>
              </a:solidFill>
              <a:latin typeface="Arial"/>
              <a:ea typeface="Arial"/>
              <a:cs typeface="Arial"/>
              <a:sym typeface="Arial"/>
            </a:endParaRPr>
          </a:p>
          <a:p>
            <a:pPr indent="-298450" lvl="0" marL="457200" rtl="0" algn="l">
              <a:spcBef>
                <a:spcPts val="1000"/>
              </a:spcBef>
              <a:spcAft>
                <a:spcPts val="0"/>
              </a:spcAft>
              <a:buClr>
                <a:srgbClr val="000000"/>
              </a:buClr>
              <a:buSzPts val="1100"/>
              <a:buFont typeface="Arial"/>
              <a:buChar char="●"/>
            </a:pPr>
            <a:r>
              <a:rPr lang="en" sz="1100">
                <a:solidFill>
                  <a:srgbClr val="000000"/>
                </a:solidFill>
                <a:latin typeface="Arial"/>
                <a:ea typeface="Arial"/>
                <a:cs typeface="Arial"/>
                <a:sym typeface="Arial"/>
              </a:rPr>
              <a:t>“An analysis of survey results recently published in JAMA Network Open found Black individuals on average were slightly less intent on getting vaccinated than white individuals when COVID-19 vaccines were first introduced in December 2020. But views about the necessity of the vaccine became more positive among Black individuals at a more rapid pace in later months, according to the study, appearing to fuel an increase in willingness among participants to get vaccinated.”</a:t>
            </a:r>
            <a:endParaRPr sz="1100">
              <a:solidFill>
                <a:srgbClr val="000000"/>
              </a:solidFill>
              <a:latin typeface="Arial"/>
              <a:ea typeface="Arial"/>
              <a:cs typeface="Arial"/>
              <a:sym typeface="Arial"/>
            </a:endParaRPr>
          </a:p>
          <a:p>
            <a:pPr indent="0" lvl="0" marL="0" rtl="0" algn="l">
              <a:lnSpc>
                <a:spcPct val="100000"/>
              </a:lnSpc>
              <a:spcBef>
                <a:spcPts val="1000"/>
              </a:spcBef>
              <a:spcAft>
                <a:spcPts val="0"/>
              </a:spcAft>
              <a:buNone/>
            </a:pPr>
            <a:r>
              <a:rPr lang="en" sz="1100">
                <a:solidFill>
                  <a:srgbClr val="000000"/>
                </a:solidFill>
                <a:latin typeface="Arial"/>
                <a:ea typeface="Arial"/>
                <a:cs typeface="Arial"/>
                <a:sym typeface="Arial"/>
              </a:rPr>
              <a:t>Source: </a:t>
            </a:r>
            <a:r>
              <a:rPr lang="en" sz="1100" u="sng">
                <a:solidFill>
                  <a:srgbClr val="2200CC"/>
                </a:solidFill>
                <a:latin typeface="Arial"/>
                <a:ea typeface="Arial"/>
                <a:cs typeface="Arial"/>
                <a:sym typeface="Arial"/>
                <a:hlinkClick r:id="rId3">
                  <a:extLst>
                    <a:ext uri="{A12FA001-AC4F-418D-AE19-62706E023703}">
                      <ahyp:hlinkClr val="tx"/>
                    </a:ext>
                  </a:extLst>
                </a:hlinkClick>
              </a:rPr>
              <a:t>Black Americans Beat Vaccine Hesitancy Faster Than Whites | Healthiest Communities Health News</a:t>
            </a:r>
            <a:endParaRPr sz="1100">
              <a:solidFill>
                <a:srgbClr val="000000"/>
              </a:solidFill>
              <a:latin typeface="Arial"/>
              <a:ea typeface="Arial"/>
              <a:cs typeface="Arial"/>
              <a:sym typeface="Arial"/>
            </a:endParaRPr>
          </a:p>
        </p:txBody>
      </p:sp>
      <p:pic>
        <p:nvPicPr>
          <p:cNvPr id="197" name="Google Shape;197;p29"/>
          <p:cNvPicPr preferRelativeResize="0"/>
          <p:nvPr/>
        </p:nvPicPr>
        <p:blipFill>
          <a:blip r:embed="rId4">
            <a:alphaModFix/>
          </a:blip>
          <a:stretch>
            <a:fillRect/>
          </a:stretch>
        </p:blipFill>
        <p:spPr>
          <a:xfrm>
            <a:off x="5773201" y="1650200"/>
            <a:ext cx="3115526" cy="2078099"/>
          </a:xfrm>
          <a:prstGeom prst="rect">
            <a:avLst/>
          </a:prstGeom>
          <a:noFill/>
          <a:ln>
            <a:noFill/>
          </a:ln>
        </p:spPr>
      </p:pic>
      <p:pic>
        <p:nvPicPr>
          <p:cNvPr id="198" name="Google Shape;198;p29"/>
          <p:cNvPicPr preferRelativeResize="0"/>
          <p:nvPr/>
        </p:nvPicPr>
        <p:blipFill>
          <a:blip r:embed="rId5">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Bibliography</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204" name="Google Shape;204;p30"/>
          <p:cNvSpPr txBox="1"/>
          <p:nvPr>
            <p:ph idx="1" type="body"/>
          </p:nvPr>
        </p:nvSpPr>
        <p:spPr>
          <a:xfrm>
            <a:off x="311700" y="1570325"/>
            <a:ext cx="8520600" cy="29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val="tx"/>
                    </a:ext>
                  </a:extLst>
                </a:hlinkClick>
              </a:rPr>
              <a:t>African introduced practice of immunization against smallpox | Health | insightnews.com</a:t>
            </a: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val="tx"/>
                    </a:ext>
                  </a:extLst>
                </a:hlinkClick>
              </a:rPr>
              <a:t>Myths and Facts about COVID-19 Vaccines | CDC</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val="tx"/>
                    </a:ext>
                  </a:extLst>
                </a:hlinkClick>
              </a:rPr>
              <a:t>Is the COVID-19 Vaccine Safe? | Johns Hopkins Medicine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6">
                  <a:extLst>
                    <a:ext uri="{A12FA001-AC4F-418D-AE19-62706E023703}">
                      <ahyp:hlinkClr val="tx"/>
                    </a:ext>
                  </a:extLst>
                </a:hlinkClick>
              </a:rPr>
              <a:t>Is the COVID-19 Vaccine Safe? | Johns Hopkins Medicine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val="tx"/>
                    </a:ext>
                  </a:extLst>
                </a:hlinkClick>
              </a:rPr>
              <a:t>Black Doctors COVID-19 Consortium</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val="tx"/>
                    </a:ext>
                  </a:extLst>
                </a:hlinkClick>
              </a:rPr>
              <a:t>This COVID-vaccine designer is tackling vaccine hesitancy — in churches and on Twitter</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000"/>
              </a:spcAft>
              <a:buNone/>
            </a:pPr>
            <a:r>
              <a:t/>
            </a:r>
            <a:endParaRPr>
              <a:solidFill>
                <a:srgbClr val="000000"/>
              </a:solidFill>
              <a:latin typeface="Times New Roman"/>
              <a:ea typeface="Times New Roman"/>
              <a:cs typeface="Times New Roman"/>
              <a:sym typeface="Times New Roman"/>
            </a:endParaRPr>
          </a:p>
        </p:txBody>
      </p:sp>
      <p:pic>
        <p:nvPicPr>
          <p:cNvPr id="205" name="Google Shape;205;p30"/>
          <p:cNvPicPr preferRelativeResize="0"/>
          <p:nvPr/>
        </p:nvPicPr>
        <p:blipFill>
          <a:blip r:embed="rId9">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Bibliography (continued)</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211" name="Google Shape;211;p31"/>
          <p:cNvSpPr txBox="1"/>
          <p:nvPr>
            <p:ph idx="1" type="body"/>
          </p:nvPr>
        </p:nvSpPr>
        <p:spPr>
          <a:xfrm>
            <a:off x="311700" y="1570325"/>
            <a:ext cx="8520600" cy="2998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val="tx"/>
                    </a:ext>
                  </a:extLst>
                </a:hlinkClick>
              </a:rPr>
              <a:t>The COVID Racial Data Tracker</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val="tx"/>
                    </a:ext>
                  </a:extLst>
                </a:hlinkClick>
              </a:rPr>
              <a:t>COVID-19 Cases and Deaths by Race/Ethnicity: Current Data and Changes Over Time | KFF</a:t>
            </a: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val="tx"/>
                    </a:ext>
                  </a:extLst>
                </a:hlinkClick>
              </a:rPr>
              <a:t>The 'Father of Modern Gynecology' Performed Shocking Experiments on Enslaved Women - HISTORY</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100">
                <a:solidFill>
                  <a:srgbClr val="000000"/>
                </a:solidFill>
                <a:latin typeface="Arial"/>
                <a:ea typeface="Arial"/>
                <a:cs typeface="Arial"/>
                <a:sym typeface="Arial"/>
              </a:rPr>
              <a:t>.</a:t>
            </a:r>
            <a:r>
              <a:rPr lang="en" sz="1100" u="sng">
                <a:solidFill>
                  <a:srgbClr val="1155CC"/>
                </a:solidFill>
                <a:latin typeface="Arial"/>
                <a:ea typeface="Arial"/>
                <a:cs typeface="Arial"/>
                <a:sym typeface="Arial"/>
                <a:hlinkClick r:id="rId6">
                  <a:extLst>
                    <a:ext uri="{A12FA001-AC4F-418D-AE19-62706E023703}">
                      <ahyp:hlinkClr val="tx"/>
                    </a:ext>
                  </a:extLst>
                </a:hlinkClick>
              </a:rPr>
              <a:t>In Need of Cadavers, 19th-Century Medical Students Raided Baltimore's Graves | History| Smithsonian Magazine</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val="tx"/>
                    </a:ext>
                  </a:extLst>
                </a:hlinkClick>
              </a:rPr>
              <a:t>The Paris Review - Night Doctors: Why Early Medical Schools Plundered the Graves of African Americans</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val="tx"/>
                    </a:ext>
                  </a:extLst>
                </a:hlinkClick>
              </a:rPr>
              <a:t>Safety of COVID-19 Vaccines | CDC</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100" u="sng">
                <a:solidFill>
                  <a:srgbClr val="1155CC"/>
                </a:solidFill>
                <a:latin typeface="Arial"/>
                <a:ea typeface="Arial"/>
                <a:cs typeface="Arial"/>
                <a:sym typeface="Arial"/>
                <a:hlinkClick r:id="rId9">
                  <a:extLst>
                    <a:ext uri="{A12FA001-AC4F-418D-AE19-62706E023703}">
                      <ahyp:hlinkClr val="tx"/>
                    </a:ext>
                  </a:extLst>
                </a:hlinkClick>
              </a:rPr>
              <a:t>Black Americans Beat Vaccine Hesitancy Faster Than Whites | Healthiest Communities Health News</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10">
                  <a:extLst>
                    <a:ext uri="{A12FA001-AC4F-418D-AE19-62706E023703}">
                      <ahyp:hlinkClr val="tx"/>
                    </a:ext>
                  </a:extLst>
                </a:hlinkClick>
              </a:rPr>
              <a:t>New York removes J. Marion Sims statue of surgeon who experimented on enslaved women - Vox</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000000"/>
              </a:solidFill>
              <a:latin typeface="Arial"/>
              <a:ea typeface="Arial"/>
              <a:cs typeface="Arial"/>
              <a:sym typeface="Arial"/>
            </a:endParaRPr>
          </a:p>
        </p:txBody>
      </p:sp>
      <p:pic>
        <p:nvPicPr>
          <p:cNvPr id="212" name="Google Shape;212;p31"/>
          <p:cNvPicPr preferRelativeResize="0"/>
          <p:nvPr/>
        </p:nvPicPr>
        <p:blipFill>
          <a:blip r:embed="rId11">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Bibliography (continued)</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218" name="Google Shape;218;p32"/>
          <p:cNvSpPr txBox="1"/>
          <p:nvPr>
            <p:ph idx="1" type="body"/>
          </p:nvPr>
        </p:nvSpPr>
        <p:spPr>
          <a:xfrm>
            <a:off x="311700" y="1570325"/>
            <a:ext cx="8520600" cy="29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val="tx"/>
                    </a:ext>
                  </a:extLst>
                </a:hlinkClick>
              </a:rPr>
              <a:t>What Contributes to COVID-19 Vaccine Hesitancy in Black Communities, and How Can It Be Addressed? | RAND</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val="tx"/>
                    </a:ext>
                  </a:extLst>
                </a:hlinkClick>
              </a:rPr>
              <a:t>COVID-19 Vaccines and People of Color | Johns Hopkins Medicine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val="tx"/>
                    </a:ext>
                  </a:extLst>
                </a:hlinkClick>
              </a:rPr>
              <a:t>https://www.sharp.com/health-news/ensuring-black-americans-receive-covid-19-vaccines.cfm</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6">
                  <a:extLst>
                    <a:ext uri="{A12FA001-AC4F-418D-AE19-62706E023703}">
                      <ahyp:hlinkClr val="tx"/>
                    </a:ext>
                  </a:extLst>
                </a:hlinkClick>
              </a:rPr>
              <a:t>Dr. Kizzmekia Corbett, who worked on COVID vaccine,​ on changing the game in science: "It is an honor to be inspirational" - CBS News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val="tx"/>
                    </a:ext>
                  </a:extLst>
                </a:hlinkClick>
              </a:rPr>
              <a:t>Kizzmekia S. Corbett, Life Science (2021) | The Franklin Institute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val="tx"/>
                    </a:ext>
                  </a:extLst>
                </a:hlinkClick>
              </a:rPr>
              <a:t>Coronavirus: Vaccines &amp; Variants with Kizzmekia S. Corbett, PhD - The Washington Post</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9">
                  <a:extLst>
                    <a:ext uri="{A12FA001-AC4F-418D-AE19-62706E023703}">
                      <ahyp:hlinkClr val="tx"/>
                    </a:ext>
                  </a:extLst>
                </a:hlinkClick>
              </a:rPr>
              <a:t>Kizzmekia S Corbett | Academic Profile | Harvard TH Chan School of Public Health</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000"/>
              </a:spcAft>
              <a:buNone/>
            </a:pPr>
            <a:r>
              <a:t/>
            </a:r>
            <a:endParaRPr sz="1100">
              <a:solidFill>
                <a:srgbClr val="000000"/>
              </a:solidFill>
              <a:latin typeface="Arial"/>
              <a:ea typeface="Arial"/>
              <a:cs typeface="Arial"/>
              <a:sym typeface="Arial"/>
            </a:endParaRPr>
          </a:p>
        </p:txBody>
      </p:sp>
      <p:pic>
        <p:nvPicPr>
          <p:cNvPr id="219" name="Google Shape;219;p32"/>
          <p:cNvPicPr preferRelativeResize="0"/>
          <p:nvPr/>
        </p:nvPicPr>
        <p:blipFill>
          <a:blip r:embed="rId10">
            <a:alphaModFix/>
          </a:blip>
          <a:stretch>
            <a:fillRect/>
          </a:stretch>
        </p:blipFill>
        <p:spPr>
          <a:xfrm>
            <a:off x="7001459" y="3695074"/>
            <a:ext cx="1977500" cy="13539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ial"/>
                <a:ea typeface="Arial"/>
                <a:cs typeface="Arial"/>
                <a:sym typeface="Arial"/>
              </a:rPr>
              <a:t>Bibliography (continued)</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p:txBody>
      </p:sp>
      <p:sp>
        <p:nvSpPr>
          <p:cNvPr id="225" name="Google Shape;225;p33"/>
          <p:cNvSpPr txBox="1"/>
          <p:nvPr>
            <p:ph idx="1" type="body"/>
          </p:nvPr>
        </p:nvSpPr>
        <p:spPr>
          <a:xfrm>
            <a:off x="311700" y="1570325"/>
            <a:ext cx="8520600" cy="29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latin typeface="Arial"/>
                <a:ea typeface="Arial"/>
                <a:cs typeface="Arial"/>
                <a:sym typeface="Arial"/>
                <a:hlinkClick r:id="rId3">
                  <a:extLst>
                    <a:ext uri="{A12FA001-AC4F-418D-AE19-62706E023703}">
                      <ahyp:hlinkClr val="tx"/>
                    </a:ext>
                  </a:extLst>
                </a:hlinkClick>
              </a:rPr>
              <a:t>New York removes J. Marion Sims statue of surgeon who experimented on enslaved women - Vox</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4">
                  <a:extLst>
                    <a:ext uri="{A12FA001-AC4F-418D-AE19-62706E023703}">
                      <ahyp:hlinkClr val="tx"/>
                    </a:ext>
                  </a:extLst>
                </a:hlinkClick>
              </a:rPr>
              <a:t>African-American Bodies Stolen from Graves: The Dark Past of Old Medical College of Georgia | Black Then</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5">
                  <a:extLst>
                    <a:ext uri="{A12FA001-AC4F-418D-AE19-62706E023703}">
                      <ahyp:hlinkClr val="tx"/>
                    </a:ext>
                  </a:extLst>
                </a:hlinkClick>
              </a:rPr>
              <a:t>History of Smallpox</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6">
                  <a:extLst>
                    <a:ext uri="{A12FA001-AC4F-418D-AE19-62706E023703}">
                      <ahyp:hlinkClr val="tx"/>
                    </a:ext>
                  </a:extLst>
                </a:hlinkClick>
              </a:rPr>
              <a:t>Cotton Mather and the Salem Witch Trials - The History Junkie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7">
                  <a:extLst>
                    <a:ext uri="{A12FA001-AC4F-418D-AE19-62706E023703}">
                      <ahyp:hlinkClr val="tx"/>
                    </a:ext>
                  </a:extLst>
                </a:hlinkClick>
              </a:rPr>
              <a:t>https://adc.bmj.com/content/88/10/841</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u="sng">
                <a:solidFill>
                  <a:srgbClr val="1155CC"/>
                </a:solidFill>
                <a:latin typeface="Arial"/>
                <a:ea typeface="Arial"/>
                <a:cs typeface="Arial"/>
                <a:sym typeface="Arial"/>
                <a:hlinkClick r:id="rId8">
                  <a:extLst>
                    <a:ext uri="{A12FA001-AC4F-418D-AE19-62706E023703}">
                      <ahyp:hlinkClr val="tx"/>
                    </a:ext>
                  </a:extLst>
                </a:hlinkClick>
              </a:rPr>
              <a:t>The immortal cells of Henrietta Lacks - Robin Bulleri</a:t>
            </a:r>
            <a:endParaRPr sz="1100">
              <a:solidFill>
                <a:srgbClr val="000000"/>
              </a:solidFill>
              <a:latin typeface="Arial"/>
              <a:ea typeface="Arial"/>
              <a:cs typeface="Arial"/>
              <a:sym typeface="Arial"/>
            </a:endParaRPr>
          </a:p>
          <a:p>
            <a:pPr indent="0" lvl="0" marL="0" rtl="0" algn="l">
              <a:spcBef>
                <a:spcPts val="0"/>
              </a:spcBef>
              <a:spcAft>
                <a:spcPts val="1000"/>
              </a:spcAft>
              <a:buNone/>
            </a:pPr>
            <a:r>
              <a:t/>
            </a:r>
            <a:endParaRPr sz="1100">
              <a:solidFill>
                <a:srgbClr val="000000"/>
              </a:solidFill>
              <a:latin typeface="Arial"/>
              <a:ea typeface="Arial"/>
              <a:cs typeface="Arial"/>
              <a:sym typeface="Arial"/>
            </a:endParaRPr>
          </a:p>
        </p:txBody>
      </p:sp>
      <p:pic>
        <p:nvPicPr>
          <p:cNvPr id="226" name="Google Shape;226;p33"/>
          <p:cNvPicPr preferRelativeResize="0"/>
          <p:nvPr/>
        </p:nvPicPr>
        <p:blipFill>
          <a:blip r:embed="rId9">
            <a:alphaModFix/>
          </a:blip>
          <a:stretch>
            <a:fillRect/>
          </a:stretch>
        </p:blipFill>
        <p:spPr>
          <a:xfrm>
            <a:off x="7001459" y="3695074"/>
            <a:ext cx="1977500" cy="13539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