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Alfa Slab One" panose="020B0604020202020204" charset="0"/>
      <p:regular r:id="rId24"/>
    </p:embeddedFont>
    <p:embeddedFont>
      <p:font typeface="Calibri" panose="020F0502020204030204" pitchFamily="34" charset="0"/>
      <p:regular r:id="rId25"/>
      <p:bold r:id="rId26"/>
      <p:italic r:id="rId27"/>
      <p:boldItalic r:id="rId28"/>
    </p:embeddedFont>
    <p:embeddedFont>
      <p:font typeface="Proxima Nova" panose="020B0604020202020204"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634" y="6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snews.com/news/health-news/articles/2022-01-24/black-americans-beat-vaccine-hesitancy-faster-than-white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sharp.com/health-news/ensuring-black-americans-receive-covid-19-vaccines.cf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history.com/news/smallpox-vaccine-onesimus-slave-cotton-mather"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who.int/news-room/feature-stories/detail/smallpox-vaccines" TargetMode="External"/><Relationship Id="rId4" Type="http://schemas.openxmlformats.org/officeDocument/2006/relationships/hyperlink" Target="https://www.astho.org/communications/blog/who-is-onesimu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washingtonpost.com/washington-post-live/2022/01/04/coronavirus-vaccines-variants-with-kizzmekia-s-corbett-phd/"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asm.org/Biographies/Kizzmekia-S-Corbett,-Ph-D"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coronavirus/2019-ncov/vaccines/safety/safety-of-vaccine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dc.gov/coronavirus/2019-ncov/vaccines/vaccine-benefits.html?s_cid=10466:should%20i%20vaccinate:sem.ga:p:RG:GM:gen:PTN:FY21"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usnews.com/news/health-news/articles/2022-01-24/black-americans-beat-vaccine-hesitancy-faster-than-white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211183fe8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211183fe8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a:t>
            </a:r>
            <a:r>
              <a:rPr lang="en" u="sng">
                <a:solidFill>
                  <a:schemeClr val="hlink"/>
                </a:solidFill>
                <a:hlinkClick r:id="rId3"/>
              </a:rPr>
              <a:t>Black Americans Beat Vaccine Hesitancy Faster Than Whites | Healthiest Communities Health News</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COVID-19 Vaccine Hesitancy Among Black Americans | Sharp Health News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fcfeb8003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fcfeb8003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20ab34057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20ab34057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211183fe8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211183fe8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20ab34057e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20ab34057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211183fe8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211183fe8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 </a:t>
            </a:r>
            <a:r>
              <a:rPr lang="en" u="sng">
                <a:solidFill>
                  <a:schemeClr val="hlink"/>
                </a:solidFill>
                <a:hlinkClick r:id="rId3"/>
              </a:rPr>
              <a:t>How an Enslaved African Man in Boston Helped Save Generations from Smallpox - HISTORY</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Who Is Onesimus? | ASTHO</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5"/>
              </a:rPr>
              <a:t>Smallpox vaccines</a:t>
            </a:r>
            <a:r>
              <a:rPr lang="en"/>
              <a: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211183fe8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211183fe8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a:t>
            </a:r>
            <a:r>
              <a:rPr lang="en" u="sng">
                <a:solidFill>
                  <a:schemeClr val="hlink"/>
                </a:solidFill>
                <a:hlinkClick r:id="rId3"/>
              </a:rPr>
              <a:t>Coronavirus: Vaccines &amp; Variants with Kizzmekia S. Corbett, PhD - The Washington Post</a:t>
            </a:r>
            <a:endParaRPr/>
          </a:p>
          <a:p>
            <a:pPr marL="0" lvl="0" indent="0" algn="l" rtl="0">
              <a:spcBef>
                <a:spcPts val="0"/>
              </a:spcBef>
              <a:spcAft>
                <a:spcPts val="0"/>
              </a:spcAft>
              <a:buNone/>
            </a:pPr>
            <a:r>
              <a:rPr lang="en" u="sng">
                <a:solidFill>
                  <a:schemeClr val="hlink"/>
                </a:solidFill>
                <a:hlinkClick r:id="rId4"/>
              </a:rPr>
              <a:t>Kizzmekia S. Corbett, Ph.D. | ASM.org</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0ab34057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20ab34057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211183fe8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211183fe8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20ab34057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20ab34057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20ab34057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20ab34057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a:t>
            </a:r>
            <a:r>
              <a:rPr lang="en" u="sng">
                <a:solidFill>
                  <a:schemeClr val="hlink"/>
                </a:solidFill>
                <a:hlinkClick r:id="rId3"/>
              </a:rPr>
              <a:t>Safety of COVID-19 Vaccines | CDC</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20ab34057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20ab34057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20ab34057e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20ab34057e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0ab34057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0ab34057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a:t>
            </a:r>
            <a:r>
              <a:rPr lang="en" u="sng">
                <a:solidFill>
                  <a:schemeClr val="hlink"/>
                </a:solidFill>
                <a:hlinkClick r:id="rId3"/>
              </a:rPr>
              <a:t>Benefits of Getting a COVID-19 Vaccine | CDC</a:t>
            </a:r>
            <a:endParaRPr/>
          </a:p>
          <a:p>
            <a:pPr marL="0" lvl="0" indent="0" algn="l" rtl="0">
              <a:spcBef>
                <a:spcPts val="0"/>
              </a:spcBef>
              <a:spcAft>
                <a:spcPts val="0"/>
              </a:spcAft>
              <a:buNone/>
            </a:pPr>
            <a:r>
              <a:rPr lang="en" u="sng">
                <a:solidFill>
                  <a:schemeClr val="hlink"/>
                </a:solidFill>
                <a:hlinkClick r:id="rId3"/>
              </a:rPr>
              <a:t>Benefits of Getting a COVID-19 Vaccine | CDC</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20ab34057e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20ab34057e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20ab34057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120ab34057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 </a:t>
            </a:r>
            <a:r>
              <a:rPr lang="en" u="sng">
                <a:solidFill>
                  <a:schemeClr val="hlink"/>
                </a:solidFill>
                <a:hlinkClick r:id="rId3"/>
              </a:rPr>
              <a:t>Black Americans Beat Vaccine Hesitancy Faster Than Whites | Healthiest Communities Health News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211183fe8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211183fe8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20ab34057e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120ab34057e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20ab34057e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20ab34057e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20ab34057e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120ab34057e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sharp.com/health-news/ensuring-black-americans-receive-covid-19-vaccines.cf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astho.org/communications/blog/who-is-onesimu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hyperlink" Target="https://www.history.com/news/smallpox-vaccine-onesimus-slave-cotton-mathe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washingtonpost.com/washington-post-live/2022/01/04/coronavirus-vaccines-variants-with-kizzmekia-s-corbett-phd/"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s://asm.org/Biographies/Kizzmekia-S-Corbett,-Ph-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hopkinsmedicine.org/health/conditions-and-diseases/coronavirus/covid19-vaccines-and-people-of-color"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c.gov/coronavirus/2019-ncov/vaccines/safety/safety-of-vaccines.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coronavirus/2019-ncov/vaccines/vaccine-benefits.html?s_cid=10466:should%20i%20vaccinate:sem.ga:p:RG:GM:gen:PTN:FY21"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usnews.com/news/health-news/articles/2022-01-24/black-americans-beat-vaccine-hesitancy-faster-than-whites"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insightnews.com/health/african-introduced-practice-of-immunization-against-smallpox/article_975f8d86-3c7d-11e9-8f10-0f2ae646fe21.html" TargetMode="External"/><Relationship Id="rId7" Type="http://schemas.openxmlformats.org/officeDocument/2006/relationships/hyperlink" Target="https://www.nature.com/articles/d41586-021-00338-y"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blackdoctorsconsortium.com/" TargetMode="External"/><Relationship Id="rId5" Type="http://schemas.openxmlformats.org/officeDocument/2006/relationships/hyperlink" Target="https://www.hopkinsmedicine.org/health/conditions-and-diseases/coronavirus/is-the-covid19-vaccine-safe" TargetMode="External"/><Relationship Id="rId4" Type="http://schemas.openxmlformats.org/officeDocument/2006/relationships/hyperlink" Target="https://www.cdc.gov/coronavirus/2019-ncov/vaccines/facts.html?s_cid=11356:can%20covid%20vaccine%20give%20you%20covid:sem.ga:p:RG:GM:gen:PTN:FY21"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cdc.gov/coronavirus/2019-ncov/vaccines/safety/safety-of-vaccines.html" TargetMode="External"/><Relationship Id="rId3" Type="http://schemas.openxmlformats.org/officeDocument/2006/relationships/hyperlink" Target="https://covidtracking.com/race" TargetMode="External"/><Relationship Id="rId7" Type="http://schemas.openxmlformats.org/officeDocument/2006/relationships/hyperlink" Target="https://www.theparisreview.org/blog/2016/10/11/night-doctors/"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www.smithsonianmag.com/history/in-need-cadavers-19th-century-medical-students-raided-baltimores-graves-180970629/" TargetMode="External"/><Relationship Id="rId11" Type="http://schemas.openxmlformats.org/officeDocument/2006/relationships/image" Target="../media/image2.png"/><Relationship Id="rId5" Type="http://schemas.openxmlformats.org/officeDocument/2006/relationships/hyperlink" Target="https://www.history.com/news/the-father-of-modern-gynecology-performed-shocking-experiments-on-slaves" TargetMode="External"/><Relationship Id="rId10" Type="http://schemas.openxmlformats.org/officeDocument/2006/relationships/hyperlink" Target="https://www.vox.com/identities/2018/4/18/17254234/j-marion-sims-experiments-slaves-women-gynecology-statue-removal" TargetMode="External"/><Relationship Id="rId4" Type="http://schemas.openxmlformats.org/officeDocument/2006/relationships/hyperlink" Target="https://www.kff.org/coronavirus-covid-19/issue-brief/covid-19-cases-and-deaths-by-race-ethnicity-current-data-and-changes-over-time/" TargetMode="External"/><Relationship Id="rId9" Type="http://schemas.openxmlformats.org/officeDocument/2006/relationships/hyperlink" Target="https://www.usnews.com/news/health-news/articles/2022-01-24/black-americans-beat-vaccine-hesitancy-faster-than-whites"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washingtonpost.com/washington-post-live/2022/01/04/coronavirus-vaccines-variants-with-kizzmekia-s-corbett-phd/" TargetMode="External"/><Relationship Id="rId3" Type="http://schemas.openxmlformats.org/officeDocument/2006/relationships/hyperlink" Target="https://www.rand.org/pubs/research_reports/RRA1110-1.html" TargetMode="External"/><Relationship Id="rId7" Type="http://schemas.openxmlformats.org/officeDocument/2006/relationships/hyperlink" Target="https://www.fi.edu/laureates/kizzmekia-s-corbett"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www.cbsnews.com/news/dr-kizzmekia-corbett-covid-vaccine-melinda-french-gates/" TargetMode="External"/><Relationship Id="rId5" Type="http://schemas.openxmlformats.org/officeDocument/2006/relationships/hyperlink" Target="https://www.sharp.com/health-news/ensuring-black-americans-receive-covid-19-vaccines.cfm" TargetMode="External"/><Relationship Id="rId10" Type="http://schemas.openxmlformats.org/officeDocument/2006/relationships/image" Target="../media/image2.png"/><Relationship Id="rId4" Type="http://schemas.openxmlformats.org/officeDocument/2006/relationships/hyperlink" Target="https://www.hopkinsmedicine.org/health/conditions-and-diseases/coronavirus/covid19-vaccines-and-people-of-color" TargetMode="External"/><Relationship Id="rId9" Type="http://schemas.openxmlformats.org/officeDocument/2006/relationships/hyperlink" Target="https://www.hsph.harvard.edu/profile/kizzmekia-s-corbett/"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youtube.com/watch?v=22lGbAVWhro&amp;ab_channel=TED-Ed" TargetMode="External"/><Relationship Id="rId3" Type="http://schemas.openxmlformats.org/officeDocument/2006/relationships/hyperlink" Target="https://www.vox.com/identities/2018/4/18/17254234/j-marion-sims-experiments-slaves-women-gynecology-statue-removal" TargetMode="External"/><Relationship Id="rId7" Type="http://schemas.openxmlformats.org/officeDocument/2006/relationships/hyperlink" Target="https://adc.bmj.com/content/88/10/841"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thehistoryjunkie.com/cotton-mather-and-the-salem-witch-trials/" TargetMode="External"/><Relationship Id="rId5" Type="http://schemas.openxmlformats.org/officeDocument/2006/relationships/hyperlink" Target="https://www.cdc.gov/smallpox/history/history.html" TargetMode="External"/><Relationship Id="rId4" Type="http://schemas.openxmlformats.org/officeDocument/2006/relationships/hyperlink" Target="https://blackthen.com/african-american-bodies-stolen-from-graves-the-dark-past-of-old-medical-college-of-georgia/"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78750"/>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b="1" dirty="0">
                <a:solidFill>
                  <a:schemeClr val="dk1"/>
                </a:solidFill>
                <a:latin typeface="Arial"/>
                <a:ea typeface="Arial"/>
                <a:cs typeface="Arial"/>
                <a:sym typeface="Arial"/>
              </a:rPr>
              <a:t>LA COVID-19 Y LA COMUNIDAD NEGRA</a:t>
            </a:r>
            <a:endParaRPr sz="4000" b="1">
              <a:solidFill>
                <a:schemeClr val="dk1"/>
              </a:solidFill>
              <a:latin typeface="Arial"/>
              <a:ea typeface="Arial"/>
              <a:cs typeface="Arial"/>
              <a:sym typeface="Arial"/>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58" name="Google Shape;58;p13"/>
          <p:cNvPicPr preferRelativeResize="0"/>
          <p:nvPr/>
        </p:nvPicPr>
        <p:blipFill>
          <a:blip r:embed="rId3">
            <a:alphaModFix/>
          </a:blip>
          <a:stretch>
            <a:fillRect/>
          </a:stretch>
        </p:blipFill>
        <p:spPr>
          <a:xfrm>
            <a:off x="2247663" y="2032950"/>
            <a:ext cx="4313824" cy="2426526"/>
          </a:xfrm>
          <a:prstGeom prst="rect">
            <a:avLst/>
          </a:prstGeom>
          <a:noFill/>
          <a:ln>
            <a:noFill/>
          </a:ln>
        </p:spPr>
      </p:pic>
      <p:pic>
        <p:nvPicPr>
          <p:cNvPr id="59" name="Google Shape;59;p13"/>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chemeClr val="dk1"/>
                </a:solidFill>
                <a:latin typeface="Arial"/>
                <a:ea typeface="Arial"/>
                <a:cs typeface="Arial"/>
                <a:sym typeface="Arial"/>
              </a:rPr>
              <a:t>Datos de la </a:t>
            </a:r>
            <a:r>
              <a:rPr lang="es-ES" dirty="0" err="1">
                <a:solidFill>
                  <a:schemeClr val="dk1"/>
                </a:solidFill>
                <a:latin typeface="Arial"/>
                <a:ea typeface="Arial"/>
                <a:cs typeface="Arial"/>
                <a:sym typeface="Arial"/>
              </a:rPr>
              <a:t>COVID</a:t>
            </a:r>
            <a:r>
              <a:rPr lang="es-ES" dirty="0">
                <a:solidFill>
                  <a:schemeClr val="dk1"/>
                </a:solidFill>
                <a:latin typeface="Arial"/>
                <a:ea typeface="Arial"/>
                <a:cs typeface="Arial"/>
                <a:sym typeface="Arial"/>
              </a:rPr>
              <a:t>-19 en la comunidad negra</a:t>
            </a:r>
            <a:endParaRPr>
              <a:solidFill>
                <a:schemeClr val="dk1"/>
              </a:solidFill>
              <a:latin typeface="Arial"/>
              <a:ea typeface="Arial"/>
              <a:cs typeface="Arial"/>
              <a:sym typeface="Arial"/>
            </a:endParaRPr>
          </a:p>
        </p:txBody>
      </p:sp>
      <p:sp>
        <p:nvSpPr>
          <p:cNvPr id="65" name="Google Shape;65;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lvl="0" indent="-330200">
              <a:buClr>
                <a:srgbClr val="000000"/>
              </a:buClr>
              <a:buSzPts val="1600"/>
              <a:buFont typeface="Arial"/>
              <a:buChar char="●"/>
            </a:pPr>
            <a:r>
              <a:rPr lang="es-ES" sz="1600" dirty="0">
                <a:solidFill>
                  <a:srgbClr val="000000"/>
                </a:solidFill>
                <a:latin typeface="Arial"/>
                <a:ea typeface="Arial"/>
                <a:cs typeface="Arial"/>
                <a:sym typeface="Arial"/>
              </a:rPr>
              <a:t>Según la </a:t>
            </a:r>
            <a:r>
              <a:rPr lang="es-ES" sz="1600" dirty="0" err="1">
                <a:solidFill>
                  <a:srgbClr val="000000"/>
                </a:solidFill>
                <a:latin typeface="Arial"/>
                <a:ea typeface="Arial"/>
                <a:cs typeface="Arial"/>
                <a:sym typeface="Arial"/>
              </a:rPr>
              <a:t>Kaiser</a:t>
            </a:r>
            <a:r>
              <a:rPr lang="es-ES" sz="1600" dirty="0">
                <a:solidFill>
                  <a:srgbClr val="000000"/>
                </a:solidFill>
                <a:latin typeface="Arial"/>
                <a:ea typeface="Arial"/>
                <a:cs typeface="Arial"/>
                <a:sym typeface="Arial"/>
              </a:rPr>
              <a:t> </a:t>
            </a:r>
            <a:r>
              <a:rPr lang="es-ES" sz="1600" dirty="0" err="1">
                <a:solidFill>
                  <a:srgbClr val="000000"/>
                </a:solidFill>
                <a:latin typeface="Arial"/>
                <a:ea typeface="Arial"/>
                <a:cs typeface="Arial"/>
                <a:sym typeface="Arial"/>
              </a:rPr>
              <a:t>Family</a:t>
            </a:r>
            <a:r>
              <a:rPr lang="es-ES" sz="1600" dirty="0">
                <a:solidFill>
                  <a:srgbClr val="000000"/>
                </a:solidFill>
                <a:latin typeface="Arial"/>
                <a:ea typeface="Arial"/>
                <a:cs typeface="Arial"/>
                <a:sym typeface="Arial"/>
              </a:rPr>
              <a:t> </a:t>
            </a:r>
            <a:r>
              <a:rPr lang="es-ES" sz="1600" dirty="0" err="1">
                <a:solidFill>
                  <a:srgbClr val="000000"/>
                </a:solidFill>
                <a:latin typeface="Arial"/>
                <a:ea typeface="Arial"/>
                <a:cs typeface="Arial"/>
                <a:sym typeface="Arial"/>
              </a:rPr>
              <a:t>Foundation</a:t>
            </a:r>
            <a:r>
              <a:rPr lang="es-ES" sz="1600" dirty="0">
                <a:solidFill>
                  <a:srgbClr val="000000"/>
                </a:solidFill>
                <a:latin typeface="Arial"/>
                <a:ea typeface="Arial"/>
                <a:cs typeface="Arial"/>
                <a:sym typeface="Arial"/>
              </a:rPr>
              <a:t>, los estadounidenses de raza negra tienen más probabilidades de enfermar gravemente o morir debido a las complicaciones de la </a:t>
            </a:r>
            <a:r>
              <a:rPr lang="es-ES" sz="1600" dirty="0" err="1">
                <a:solidFill>
                  <a:srgbClr val="000000"/>
                </a:solidFill>
                <a:latin typeface="Arial"/>
                <a:ea typeface="Arial"/>
                <a:cs typeface="Arial"/>
                <a:sym typeface="Arial"/>
              </a:rPr>
              <a:t>COVID</a:t>
            </a:r>
            <a:r>
              <a:rPr lang="es-ES" sz="1600" dirty="0">
                <a:solidFill>
                  <a:srgbClr val="000000"/>
                </a:solidFill>
                <a:latin typeface="Arial"/>
                <a:ea typeface="Arial"/>
                <a:cs typeface="Arial"/>
                <a:sym typeface="Arial"/>
              </a:rPr>
              <a:t>-19 que otras poblaciones. De hecho, las personas de raza negra representan el 15% de las muertes por </a:t>
            </a:r>
            <a:r>
              <a:rPr lang="es-ES" sz="1600" dirty="0" err="1">
                <a:solidFill>
                  <a:srgbClr val="000000"/>
                </a:solidFill>
                <a:latin typeface="Arial"/>
                <a:ea typeface="Arial"/>
                <a:cs typeface="Arial"/>
                <a:sym typeface="Arial"/>
              </a:rPr>
              <a:t>COVID</a:t>
            </a:r>
            <a:r>
              <a:rPr lang="es-ES" sz="1600" dirty="0">
                <a:solidFill>
                  <a:srgbClr val="000000"/>
                </a:solidFill>
                <a:latin typeface="Arial"/>
                <a:ea typeface="Arial"/>
                <a:cs typeface="Arial"/>
                <a:sym typeface="Arial"/>
              </a:rPr>
              <a:t>-19 en los EE. UU., aunque solo constituyen el 12% de la población total, y tienen casi tres veces más probabilidades de ser hospitalizadas debido a la </a:t>
            </a:r>
            <a:r>
              <a:rPr lang="es-ES" sz="1600" dirty="0" err="1">
                <a:solidFill>
                  <a:srgbClr val="000000"/>
                </a:solidFill>
                <a:latin typeface="Arial"/>
                <a:ea typeface="Arial"/>
                <a:cs typeface="Arial"/>
                <a:sym typeface="Arial"/>
              </a:rPr>
              <a:t>COVID</a:t>
            </a:r>
            <a:r>
              <a:rPr lang="es-ES" sz="1600" dirty="0">
                <a:solidFill>
                  <a:srgbClr val="000000"/>
                </a:solidFill>
                <a:latin typeface="Arial"/>
                <a:ea typeface="Arial"/>
                <a:cs typeface="Arial"/>
                <a:sym typeface="Arial"/>
              </a:rPr>
              <a:t>-19 que las personas de raza blanca</a:t>
            </a:r>
            <a:r>
              <a:rPr lang="en" sz="1600" dirty="0">
                <a:solidFill>
                  <a:srgbClr val="000000"/>
                </a:solidFill>
                <a:latin typeface="Arial"/>
                <a:ea typeface="Arial"/>
                <a:cs typeface="Arial"/>
                <a:sym typeface="Arial"/>
              </a:rPr>
              <a:t>. </a:t>
            </a:r>
            <a:r>
              <a:rPr lang="en" sz="1600" b="1" dirty="0">
                <a:solidFill>
                  <a:srgbClr val="000000"/>
                </a:solidFill>
                <a:latin typeface="Arial"/>
                <a:ea typeface="Arial"/>
                <a:cs typeface="Arial"/>
                <a:sym typeface="Arial"/>
              </a:rPr>
              <a:t>(diciembre de 2021) </a:t>
            </a:r>
            <a:endParaRPr sz="1600" b="1">
              <a:solidFill>
                <a:srgbClr val="000000"/>
              </a:solidFill>
              <a:latin typeface="Arial"/>
              <a:ea typeface="Arial"/>
              <a:cs typeface="Arial"/>
              <a:sym typeface="Arial"/>
            </a:endParaRPr>
          </a:p>
          <a:p>
            <a:pPr lvl="0" indent="-330200">
              <a:spcBef>
                <a:spcPts val="1000"/>
              </a:spcBef>
              <a:buClr>
                <a:srgbClr val="000000"/>
              </a:buClr>
              <a:buSzPts val="1600"/>
              <a:buFont typeface="Arial"/>
              <a:buChar char="●"/>
            </a:pPr>
            <a:r>
              <a:rPr lang="es-ES" sz="1600" dirty="0">
                <a:solidFill>
                  <a:srgbClr val="000000"/>
                </a:solidFill>
                <a:latin typeface="Arial"/>
                <a:ea typeface="Arial"/>
                <a:cs typeface="Arial"/>
                <a:sym typeface="Arial"/>
              </a:rPr>
              <a:t>Hasta el 10 de enero de 2022, el 54% de las personas de raza negra en la mayoría de los estados de EE. UU. habían recibido al menos una dosis de la vacuna, una tasa inferior a la de la población blanca, hispana y asiática, según un análisis de la Fundación </a:t>
            </a:r>
            <a:r>
              <a:rPr lang="es-ES" sz="1600" dirty="0" err="1">
                <a:solidFill>
                  <a:srgbClr val="000000"/>
                </a:solidFill>
                <a:latin typeface="Arial"/>
                <a:ea typeface="Arial"/>
                <a:cs typeface="Arial"/>
                <a:sym typeface="Arial"/>
              </a:rPr>
              <a:t>Kaiser</a:t>
            </a:r>
            <a:r>
              <a:rPr lang="es-ES" sz="1600" dirty="0">
                <a:solidFill>
                  <a:srgbClr val="000000"/>
                </a:solidFill>
                <a:latin typeface="Arial"/>
                <a:ea typeface="Arial"/>
                <a:cs typeface="Arial"/>
                <a:sym typeface="Arial"/>
              </a:rPr>
              <a:t> </a:t>
            </a:r>
            <a:r>
              <a:rPr lang="es-ES" sz="1600" dirty="0" err="1">
                <a:solidFill>
                  <a:srgbClr val="000000"/>
                </a:solidFill>
                <a:latin typeface="Arial"/>
                <a:ea typeface="Arial"/>
                <a:cs typeface="Arial"/>
                <a:sym typeface="Arial"/>
              </a:rPr>
              <a:t>Family</a:t>
            </a:r>
            <a:r>
              <a:rPr lang="en" sz="1600" dirty="0">
                <a:solidFill>
                  <a:srgbClr val="000000"/>
                </a:solidFill>
                <a:latin typeface="Arial"/>
                <a:ea typeface="Arial"/>
                <a:cs typeface="Arial"/>
                <a:sym typeface="Arial"/>
              </a:rPr>
              <a:t>. </a:t>
            </a:r>
            <a:r>
              <a:rPr lang="en" sz="1600" b="1" dirty="0">
                <a:solidFill>
                  <a:srgbClr val="000000"/>
                </a:solidFill>
                <a:latin typeface="Arial"/>
                <a:ea typeface="Arial"/>
                <a:cs typeface="Arial"/>
                <a:sym typeface="Arial"/>
              </a:rPr>
              <a:t>(enero de 2022) </a:t>
            </a:r>
            <a:endParaRPr sz="1600" b="1">
              <a:solidFill>
                <a:srgbClr val="000000"/>
              </a:solidFill>
              <a:latin typeface="Arial"/>
              <a:ea typeface="Arial"/>
              <a:cs typeface="Arial"/>
              <a:sym typeface="Arial"/>
            </a:endParaRPr>
          </a:p>
          <a:p>
            <a:pPr marL="457200" lvl="0" indent="0" algn="l" rtl="0">
              <a:spcBef>
                <a:spcPts val="1000"/>
              </a:spcBef>
              <a:spcAft>
                <a:spcPts val="0"/>
              </a:spcAft>
              <a:buNone/>
            </a:pPr>
            <a:endParaRPr>
              <a:solidFill>
                <a:srgbClr val="000000"/>
              </a:solidFill>
              <a:latin typeface="Arial"/>
              <a:ea typeface="Arial"/>
              <a:cs typeface="Arial"/>
              <a:sym typeface="Arial"/>
            </a:endParaRPr>
          </a:p>
          <a:p>
            <a:pPr marL="0" lvl="0" indent="0" algn="l" rtl="0">
              <a:lnSpc>
                <a:spcPct val="100000"/>
              </a:lnSpc>
              <a:spcBef>
                <a:spcPts val="1000"/>
              </a:spcBef>
              <a:spcAft>
                <a:spcPts val="0"/>
              </a:spcAft>
              <a:buNone/>
            </a:pPr>
            <a:r>
              <a:rPr lang="en" sz="1100" dirty="0">
                <a:solidFill>
                  <a:srgbClr val="000000"/>
                </a:solidFill>
                <a:latin typeface="Arial"/>
                <a:ea typeface="Arial"/>
                <a:cs typeface="Arial"/>
                <a:sym typeface="Arial"/>
              </a:rPr>
              <a:t>Fuentes: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COVID-19 Vaccine Hesitancy Among Black Americans | Sharp Health News</a:t>
            </a:r>
            <a:endParaRPr>
              <a:solidFill>
                <a:srgbClr val="000000"/>
              </a:solidFill>
              <a:latin typeface="Arial"/>
              <a:ea typeface="Arial"/>
              <a:cs typeface="Arial"/>
              <a:sym typeface="Arial"/>
            </a:endParaRPr>
          </a:p>
        </p:txBody>
      </p:sp>
      <p:pic>
        <p:nvPicPr>
          <p:cNvPr id="66" name="Google Shape;66;p14"/>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chemeClr val="dk1"/>
                </a:solidFill>
                <a:latin typeface="Arial"/>
                <a:ea typeface="Arial"/>
                <a:cs typeface="Arial"/>
                <a:sym typeface="Arial"/>
              </a:rPr>
              <a:t>Esquema del seminario web</a:t>
            </a:r>
            <a:endParaRPr>
              <a:solidFill>
                <a:schemeClr val="dk1"/>
              </a:solidFill>
              <a:latin typeface="Arial"/>
              <a:ea typeface="Arial"/>
              <a:cs typeface="Arial"/>
              <a:sym typeface="Arial"/>
            </a:endParaRPr>
          </a:p>
        </p:txBody>
      </p:sp>
      <p:sp>
        <p:nvSpPr>
          <p:cNvPr id="72" name="Google Shape;72;p15"/>
          <p:cNvSpPr txBox="1">
            <a:spLocks noGrp="1"/>
          </p:cNvSpPr>
          <p:nvPr>
            <p:ph type="body" idx="1"/>
          </p:nvPr>
        </p:nvSpPr>
        <p:spPr>
          <a:xfrm>
            <a:off x="311700" y="1457275"/>
            <a:ext cx="8520600" cy="3416400"/>
          </a:xfrm>
          <a:prstGeom prst="rect">
            <a:avLst/>
          </a:prstGeom>
        </p:spPr>
        <p:txBody>
          <a:bodyPr spcFirstLastPara="1" wrap="square" lIns="91425" tIns="91425" rIns="91425" bIns="91425" anchor="t" anchorCtr="0">
            <a:noAutofit/>
          </a:bodyPr>
          <a:lstStyle/>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Historia de la desconfianza en la medicina de la comunidad negra</a:t>
            </a:r>
          </a:p>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Negros pioneros en el desarrollo de vacunas</a:t>
            </a:r>
          </a:p>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Cómo abordar la reticencia a las vacunas en la comunidad negra</a:t>
            </a:r>
          </a:p>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¿Es segura la vacuna contra la </a:t>
            </a:r>
            <a:r>
              <a:rPr lang="es-ES" dirty="0" err="1">
                <a:solidFill>
                  <a:srgbClr val="000000"/>
                </a:solidFill>
                <a:latin typeface="Times New Roman"/>
                <a:ea typeface="Times New Roman"/>
                <a:cs typeface="Times New Roman"/>
                <a:sym typeface="Times New Roman"/>
              </a:rPr>
              <a:t>COVID</a:t>
            </a:r>
            <a:r>
              <a:rPr lang="es-ES" dirty="0">
                <a:solidFill>
                  <a:srgbClr val="000000"/>
                </a:solidFill>
                <a:latin typeface="Times New Roman"/>
                <a:ea typeface="Times New Roman"/>
                <a:cs typeface="Times New Roman"/>
                <a:sym typeface="Times New Roman"/>
              </a:rPr>
              <a:t>-19?</a:t>
            </a:r>
          </a:p>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¿Por qué vacunarse? </a:t>
            </a:r>
          </a:p>
          <a:p>
            <a:pPr lvl="0">
              <a:buClr>
                <a:srgbClr val="000000"/>
              </a:buClr>
              <a:buFont typeface="Times New Roman"/>
              <a:buChar char="●"/>
            </a:pPr>
            <a:r>
              <a:rPr lang="es-ES" dirty="0">
                <a:solidFill>
                  <a:srgbClr val="000000"/>
                </a:solidFill>
                <a:latin typeface="Times New Roman"/>
                <a:ea typeface="Times New Roman"/>
                <a:cs typeface="Times New Roman"/>
                <a:sym typeface="Times New Roman"/>
              </a:rPr>
              <a:t>El lado positivo: los estadounidenses de raza negra están cambiando la narrativa</a:t>
            </a:r>
          </a:p>
        </p:txBody>
      </p:sp>
      <p:pic>
        <p:nvPicPr>
          <p:cNvPr id="73" name="Google Shape;73;p15"/>
          <p:cNvPicPr preferRelativeResize="0"/>
          <p:nvPr/>
        </p:nvPicPr>
        <p:blipFill>
          <a:blip r:embed="rId3">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lvl="0"/>
            <a:r>
              <a:rPr lang="es-ES" dirty="0">
                <a:latin typeface="Arial"/>
                <a:ea typeface="Arial"/>
                <a:cs typeface="Arial"/>
                <a:sym typeface="Arial"/>
              </a:rPr>
              <a:t>Historia de la desconfianza en la medicina de la comunidad negra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299977" y="280902"/>
            <a:ext cx="8520600" cy="572700"/>
          </a:xfrm>
          <a:prstGeom prst="rect">
            <a:avLst/>
          </a:prstGeom>
        </p:spPr>
        <p:txBody>
          <a:bodyPr spcFirstLastPara="1" wrap="square" lIns="91425" tIns="91425" rIns="91425" bIns="91425" anchor="t" anchorCtr="0">
            <a:noAutofit/>
          </a:bodyPr>
          <a:lstStyle/>
          <a:p>
            <a:pPr lvl="0"/>
            <a:r>
              <a:rPr lang="es-ES" sz="2900" dirty="0">
                <a:solidFill>
                  <a:srgbClr val="000000"/>
                </a:solidFill>
                <a:latin typeface="Arial"/>
                <a:ea typeface="Arial"/>
                <a:cs typeface="Arial"/>
                <a:sym typeface="Arial"/>
              </a:rPr>
              <a:t>Historia de la desconfianza en la medicina de la comunidad negra</a:t>
            </a:r>
            <a:br>
              <a:rPr lang="es-ES" sz="2900" dirty="0">
                <a:solidFill>
                  <a:srgbClr val="000000"/>
                </a:solidFill>
                <a:latin typeface="Arial"/>
                <a:ea typeface="Arial"/>
                <a:cs typeface="Arial"/>
                <a:sym typeface="Arial"/>
              </a:rPr>
            </a:br>
            <a:endParaRPr sz="2900">
              <a:solidFill>
                <a:srgbClr val="000000"/>
              </a:solidFill>
              <a:latin typeface="Arial"/>
              <a:ea typeface="Arial"/>
              <a:cs typeface="Arial"/>
              <a:sym typeface="Arial"/>
            </a:endParaRPr>
          </a:p>
        </p:txBody>
      </p:sp>
      <p:sp>
        <p:nvSpPr>
          <p:cNvPr id="84" name="Google Shape;8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endParaRPr>
              <a:solidFill>
                <a:srgbClr val="000000"/>
              </a:solidFill>
              <a:latin typeface="Times New Roman"/>
              <a:ea typeface="Times New Roman"/>
              <a:cs typeface="Times New Roman"/>
              <a:sym typeface="Times New Roman"/>
            </a:endParaRPr>
          </a:p>
        </p:txBody>
      </p:sp>
      <p:grpSp>
        <p:nvGrpSpPr>
          <p:cNvPr id="85" name="Google Shape;85;p17"/>
          <p:cNvGrpSpPr/>
          <p:nvPr/>
        </p:nvGrpSpPr>
        <p:grpSpPr>
          <a:xfrm>
            <a:off x="4666126" y="1407726"/>
            <a:ext cx="2480147" cy="2186049"/>
            <a:chOff x="4679076" y="1400600"/>
            <a:chExt cx="2480147" cy="2186049"/>
          </a:xfrm>
        </p:grpSpPr>
        <p:sp>
          <p:nvSpPr>
            <p:cNvPr id="86" name="Google Shape;86;p17"/>
            <p:cNvSpPr/>
            <p:nvPr/>
          </p:nvSpPr>
          <p:spPr>
            <a:xfrm>
              <a:off x="4849302" y="3079475"/>
              <a:ext cx="19584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 name="Google Shape;87;p17"/>
            <p:cNvGrpSpPr/>
            <p:nvPr/>
          </p:nvGrpSpPr>
          <p:grpSpPr>
            <a:xfrm>
              <a:off x="4679076" y="1400600"/>
              <a:ext cx="2480147" cy="2186049"/>
              <a:chOff x="4679076" y="1400600"/>
              <a:chExt cx="2480147" cy="2186049"/>
            </a:xfrm>
          </p:grpSpPr>
          <p:grpSp>
            <p:nvGrpSpPr>
              <p:cNvPr id="88" name="Google Shape;88;p17"/>
              <p:cNvGrpSpPr/>
              <p:nvPr/>
            </p:nvGrpSpPr>
            <p:grpSpPr>
              <a:xfrm>
                <a:off x="4808316" y="2800065"/>
                <a:ext cx="92400" cy="411825"/>
                <a:chOff x="845575" y="2563700"/>
                <a:chExt cx="92400" cy="411825"/>
              </a:xfrm>
            </p:grpSpPr>
            <p:cxnSp>
              <p:nvCxnSpPr>
                <p:cNvPr id="89" name="Google Shape;89;p17"/>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90" name="Google Shape;90;p17"/>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7"/>
              <p:cNvSpPr txBox="1"/>
              <p:nvPr/>
            </p:nvSpPr>
            <p:spPr>
              <a:xfrm>
                <a:off x="4679076" y="3215249"/>
                <a:ext cx="15150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800" b="1">
                    <a:latin typeface="Roboto"/>
                    <a:ea typeface="Roboto"/>
                    <a:cs typeface="Roboto"/>
                    <a:sym typeface="Roboto"/>
                  </a:rPr>
                  <a:t>1932 - 1972</a:t>
                </a:r>
                <a:endParaRPr sz="1800" b="1">
                  <a:latin typeface="Roboto"/>
                  <a:ea typeface="Roboto"/>
                  <a:cs typeface="Roboto"/>
                  <a:sym typeface="Roboto"/>
                </a:endParaRPr>
              </a:p>
            </p:txBody>
          </p:sp>
          <p:sp>
            <p:nvSpPr>
              <p:cNvPr id="92" name="Google Shape;92;p17"/>
              <p:cNvSpPr txBox="1"/>
              <p:nvPr/>
            </p:nvSpPr>
            <p:spPr>
              <a:xfrm>
                <a:off x="4905623" y="1400600"/>
                <a:ext cx="2253600" cy="943800"/>
              </a:xfrm>
              <a:prstGeom prst="rect">
                <a:avLst/>
              </a:prstGeom>
              <a:noFill/>
              <a:ln>
                <a:noFill/>
              </a:ln>
            </p:spPr>
            <p:txBody>
              <a:bodyPr spcFirstLastPara="1" wrap="square" lIns="91425" tIns="91425" rIns="91425" bIns="91425" anchor="t" anchorCtr="0">
                <a:noAutofit/>
              </a:bodyPr>
              <a:lstStyle/>
              <a:p>
                <a:pPr lvl="0"/>
                <a:r>
                  <a:rPr lang="es-ES" sz="800" b="1" dirty="0">
                    <a:latin typeface="Roboto"/>
                    <a:ea typeface="Roboto"/>
                    <a:cs typeface="Roboto"/>
                    <a:sym typeface="Roboto"/>
                  </a:rPr>
                  <a:t>Experimento </a:t>
                </a:r>
                <a:r>
                  <a:rPr lang="es-ES" sz="800" b="1" dirty="0" err="1">
                    <a:latin typeface="Roboto"/>
                    <a:ea typeface="Roboto"/>
                    <a:cs typeface="Roboto"/>
                    <a:sym typeface="Roboto"/>
                  </a:rPr>
                  <a:t>Tuskegee</a:t>
                </a:r>
                <a:r>
                  <a:rPr lang="es-ES" sz="800" b="1" dirty="0">
                    <a:latin typeface="Roboto"/>
                    <a:ea typeface="Roboto"/>
                    <a:cs typeface="Roboto"/>
                    <a:sym typeface="Roboto"/>
                  </a:rPr>
                  <a:t>: el tristemente célebre estudio sobre la sífilis</a:t>
                </a:r>
              </a:p>
              <a:p>
                <a:pPr marL="0" lvl="0" indent="0" algn="l" rtl="0">
                  <a:spcBef>
                    <a:spcPts val="0"/>
                  </a:spcBef>
                  <a:spcAft>
                    <a:spcPts val="0"/>
                  </a:spcAft>
                  <a:buNone/>
                </a:pPr>
                <a:endParaRPr sz="800" b="1">
                  <a:latin typeface="Roboto"/>
                  <a:ea typeface="Roboto"/>
                  <a:cs typeface="Roboto"/>
                  <a:sym typeface="Roboto"/>
                </a:endParaRPr>
              </a:p>
              <a:p>
                <a:pPr lvl="0"/>
                <a:r>
                  <a:rPr lang="es-ES" sz="800" dirty="0">
                    <a:latin typeface="Roboto"/>
                    <a:ea typeface="Roboto"/>
                    <a:cs typeface="Roboto"/>
                    <a:sym typeface="Roboto"/>
                  </a:rPr>
                  <a:t>El Estudio </a:t>
                </a:r>
                <a:r>
                  <a:rPr lang="es-ES" sz="800" dirty="0" err="1">
                    <a:latin typeface="Roboto"/>
                    <a:ea typeface="Roboto"/>
                    <a:cs typeface="Roboto"/>
                    <a:sym typeface="Roboto"/>
                  </a:rPr>
                  <a:t>Tuskegee</a:t>
                </a:r>
                <a:r>
                  <a:rPr lang="es-ES" sz="800" dirty="0">
                    <a:latin typeface="Roboto"/>
                    <a:ea typeface="Roboto"/>
                    <a:cs typeface="Roboto"/>
                    <a:sym typeface="Roboto"/>
                  </a:rPr>
                  <a:t> sobre la sífilis no tratada en el varón negro fue un estudio de observación en varones afroamericanos en </a:t>
                </a:r>
                <a:r>
                  <a:rPr lang="es-ES" sz="800" dirty="0" err="1">
                    <a:latin typeface="Roboto"/>
                    <a:ea typeface="Roboto"/>
                    <a:cs typeface="Roboto"/>
                    <a:sym typeface="Roboto"/>
                  </a:rPr>
                  <a:t>Tuskegee</a:t>
                </a:r>
                <a:r>
                  <a:rPr lang="es-ES" sz="800" dirty="0">
                    <a:latin typeface="Roboto"/>
                    <a:ea typeface="Roboto"/>
                    <a:cs typeface="Roboto"/>
                    <a:sym typeface="Roboto"/>
                  </a:rPr>
                  <a:t>, Alabama, entre 1932 y 1972. El Servicio de Salud Pública de EE. UU. realizó este estudio en más de 300 personas sin notificar a los participantes sobre su enfermedad ni tratarlos, incluso después de la introducción de la penicilina.</a:t>
                </a:r>
              </a:p>
            </p:txBody>
          </p:sp>
        </p:grpSp>
      </p:grpSp>
      <p:grpSp>
        <p:nvGrpSpPr>
          <p:cNvPr id="93" name="Google Shape;93;p17"/>
          <p:cNvGrpSpPr/>
          <p:nvPr/>
        </p:nvGrpSpPr>
        <p:grpSpPr>
          <a:xfrm>
            <a:off x="6663823" y="2709725"/>
            <a:ext cx="2480177" cy="1665312"/>
            <a:chOff x="6676773" y="2702599"/>
            <a:chExt cx="2480177" cy="1665312"/>
          </a:xfrm>
        </p:grpSpPr>
        <p:sp>
          <p:nvSpPr>
            <p:cNvPr id="94" name="Google Shape;94;p17"/>
            <p:cNvSpPr/>
            <p:nvPr/>
          </p:nvSpPr>
          <p:spPr>
            <a:xfrm>
              <a:off x="6807650" y="3079475"/>
              <a:ext cx="23493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 name="Google Shape;95;p17"/>
            <p:cNvGrpSpPr/>
            <p:nvPr/>
          </p:nvGrpSpPr>
          <p:grpSpPr>
            <a:xfrm>
              <a:off x="6676773" y="2702599"/>
              <a:ext cx="2253600" cy="1665312"/>
              <a:chOff x="6676773" y="2702599"/>
              <a:chExt cx="2253600" cy="1665312"/>
            </a:xfrm>
          </p:grpSpPr>
          <p:grpSp>
            <p:nvGrpSpPr>
              <p:cNvPr id="96" name="Google Shape;96;p17"/>
              <p:cNvGrpSpPr/>
              <p:nvPr/>
            </p:nvGrpSpPr>
            <p:grpSpPr>
              <a:xfrm rot="10800000">
                <a:off x="6760035" y="3079467"/>
                <a:ext cx="92400" cy="411825"/>
                <a:chOff x="2070100" y="2563700"/>
                <a:chExt cx="92400" cy="411825"/>
              </a:xfrm>
            </p:grpSpPr>
            <p:cxnSp>
              <p:nvCxnSpPr>
                <p:cNvPr id="97" name="Google Shape;97;p17"/>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98" name="Google Shape;98;p17"/>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17"/>
              <p:cNvSpPr txBox="1"/>
              <p:nvPr/>
            </p:nvSpPr>
            <p:spPr>
              <a:xfrm>
                <a:off x="7045400" y="2702599"/>
                <a:ext cx="748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800" b="1">
                    <a:latin typeface="Roboto"/>
                    <a:ea typeface="Roboto"/>
                    <a:cs typeface="Roboto"/>
                    <a:sym typeface="Roboto"/>
                  </a:rPr>
                  <a:t>1951</a:t>
                </a:r>
                <a:endParaRPr sz="1800" b="1">
                  <a:latin typeface="Roboto"/>
                  <a:ea typeface="Roboto"/>
                  <a:cs typeface="Roboto"/>
                  <a:sym typeface="Roboto"/>
                </a:endParaRPr>
              </a:p>
            </p:txBody>
          </p:sp>
          <p:sp>
            <p:nvSpPr>
              <p:cNvPr id="100" name="Google Shape;100;p17"/>
              <p:cNvSpPr txBox="1"/>
              <p:nvPr/>
            </p:nvSpPr>
            <p:spPr>
              <a:xfrm>
                <a:off x="6676773" y="3424111"/>
                <a:ext cx="2253600" cy="943800"/>
              </a:xfrm>
              <a:prstGeom prst="rect">
                <a:avLst/>
              </a:prstGeom>
              <a:noFill/>
              <a:ln>
                <a:noFill/>
              </a:ln>
            </p:spPr>
            <p:txBody>
              <a:bodyPr spcFirstLastPara="1" wrap="square" lIns="91425" tIns="91425" rIns="91425" bIns="91425" anchor="t" anchorCtr="0">
                <a:noAutofit/>
              </a:bodyPr>
              <a:lstStyle/>
              <a:p>
                <a:pPr lvl="0"/>
                <a:r>
                  <a:rPr lang="es-ES" sz="800" b="1" dirty="0">
                    <a:latin typeface="Roboto"/>
                    <a:ea typeface="Roboto"/>
                    <a:cs typeface="Roboto"/>
                    <a:sym typeface="Roboto"/>
                  </a:rPr>
                  <a:t>El Hospital Johns Hopkins roba las células cancerosas de </a:t>
                </a:r>
                <a:r>
                  <a:rPr lang="es-ES" sz="800" b="1" dirty="0" err="1">
                    <a:latin typeface="Roboto"/>
                    <a:ea typeface="Roboto"/>
                    <a:cs typeface="Roboto"/>
                    <a:sym typeface="Roboto"/>
                  </a:rPr>
                  <a:t>Henrietta</a:t>
                </a:r>
                <a:r>
                  <a:rPr lang="es-ES" sz="800" b="1" dirty="0">
                    <a:latin typeface="Roboto"/>
                    <a:ea typeface="Roboto"/>
                    <a:cs typeface="Roboto"/>
                    <a:sym typeface="Roboto"/>
                  </a:rPr>
                  <a:t> </a:t>
                </a:r>
                <a:r>
                  <a:rPr lang="es-ES" sz="800" b="1" dirty="0" err="1">
                    <a:latin typeface="Roboto"/>
                    <a:ea typeface="Roboto"/>
                    <a:cs typeface="Roboto"/>
                    <a:sym typeface="Roboto"/>
                  </a:rPr>
                  <a:t>Lacks</a:t>
                </a:r>
                <a:endParaRPr lang="es-ES" sz="800" b="1" dirty="0">
                  <a:latin typeface="Roboto"/>
                  <a:ea typeface="Roboto"/>
                  <a:cs typeface="Roboto"/>
                  <a:sym typeface="Roboto"/>
                </a:endParaRPr>
              </a:p>
              <a:p>
                <a:pPr marL="0" lvl="0" indent="0" algn="l" rtl="0">
                  <a:spcBef>
                    <a:spcPts val="0"/>
                  </a:spcBef>
                  <a:spcAft>
                    <a:spcPts val="0"/>
                  </a:spcAft>
                  <a:buNone/>
                </a:pPr>
                <a:endParaRPr sz="800" b="1">
                  <a:latin typeface="Roboto"/>
                  <a:ea typeface="Roboto"/>
                  <a:cs typeface="Roboto"/>
                  <a:sym typeface="Roboto"/>
                </a:endParaRPr>
              </a:p>
              <a:p>
                <a:pPr lvl="0"/>
                <a:r>
                  <a:rPr lang="es-ES" sz="800" dirty="0">
                    <a:latin typeface="Roboto"/>
                    <a:ea typeface="Roboto"/>
                    <a:cs typeface="Roboto"/>
                    <a:sym typeface="Roboto"/>
                  </a:rPr>
                  <a:t>En 1951, los médicos tomaron una muestra de tejido de una mujer negra pobre y moribunda que fue entregada a los investigadores sin su conocimiento o permiso. Las células </a:t>
                </a:r>
                <a:r>
                  <a:rPr lang="es-ES" sz="800" dirty="0" err="1">
                    <a:latin typeface="Roboto"/>
                    <a:ea typeface="Roboto"/>
                    <a:cs typeface="Roboto"/>
                    <a:sym typeface="Roboto"/>
                  </a:rPr>
                  <a:t>HeLa</a:t>
                </a:r>
                <a:r>
                  <a:rPr lang="es-ES" sz="800" dirty="0">
                    <a:latin typeface="Roboto"/>
                    <a:ea typeface="Roboto"/>
                    <a:cs typeface="Roboto"/>
                    <a:sym typeface="Roboto"/>
                  </a:rPr>
                  <a:t>, llamadas así por el nombre y el apellido de la paciente, actuaban de forma diferente a las demás células del laboratorio: eran más resistentes y se replicaban a una velocidad sorprendente. Además, no morían.</a:t>
                </a:r>
              </a:p>
            </p:txBody>
          </p:sp>
        </p:grpSp>
      </p:grpSp>
      <p:grpSp>
        <p:nvGrpSpPr>
          <p:cNvPr id="101" name="Google Shape;101;p17"/>
          <p:cNvGrpSpPr/>
          <p:nvPr/>
        </p:nvGrpSpPr>
        <p:grpSpPr>
          <a:xfrm>
            <a:off x="483041" y="1788725"/>
            <a:ext cx="2395009" cy="1805064"/>
            <a:chOff x="495991" y="1781599"/>
            <a:chExt cx="2395009" cy="1805064"/>
          </a:xfrm>
        </p:grpSpPr>
        <p:sp>
          <p:nvSpPr>
            <p:cNvPr id="102" name="Google Shape;102;p17"/>
            <p:cNvSpPr/>
            <p:nvPr/>
          </p:nvSpPr>
          <p:spPr>
            <a:xfrm>
              <a:off x="932600" y="3079475"/>
              <a:ext cx="1958400" cy="133500"/>
            </a:xfrm>
            <a:prstGeom prst="rect">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 name="Google Shape;103;p17"/>
            <p:cNvGrpSpPr/>
            <p:nvPr/>
          </p:nvGrpSpPr>
          <p:grpSpPr>
            <a:xfrm>
              <a:off x="495991" y="1781599"/>
              <a:ext cx="2133134" cy="1805064"/>
              <a:chOff x="495991" y="1781599"/>
              <a:chExt cx="2133134" cy="1805064"/>
            </a:xfrm>
          </p:grpSpPr>
          <p:sp>
            <p:nvSpPr>
              <p:cNvPr id="104" name="Google Shape;104;p17"/>
              <p:cNvSpPr txBox="1"/>
              <p:nvPr/>
            </p:nvSpPr>
            <p:spPr>
              <a:xfrm>
                <a:off x="495991" y="3215263"/>
                <a:ext cx="8712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800" b="1">
                    <a:latin typeface="Roboto"/>
                    <a:ea typeface="Roboto"/>
                    <a:cs typeface="Roboto"/>
                    <a:sym typeface="Roboto"/>
                  </a:rPr>
                  <a:t>1830’s</a:t>
                </a:r>
                <a:endParaRPr sz="1800" b="1">
                  <a:latin typeface="Roboto"/>
                  <a:ea typeface="Roboto"/>
                  <a:cs typeface="Roboto"/>
                  <a:sym typeface="Roboto"/>
                </a:endParaRPr>
              </a:p>
            </p:txBody>
          </p:sp>
          <p:grpSp>
            <p:nvGrpSpPr>
              <p:cNvPr id="105" name="Google Shape;105;p17"/>
              <p:cNvGrpSpPr/>
              <p:nvPr/>
            </p:nvGrpSpPr>
            <p:grpSpPr>
              <a:xfrm>
                <a:off x="881025" y="2800065"/>
                <a:ext cx="92400" cy="411825"/>
                <a:chOff x="845575" y="2563700"/>
                <a:chExt cx="92400" cy="411825"/>
              </a:xfrm>
            </p:grpSpPr>
            <p:cxnSp>
              <p:nvCxnSpPr>
                <p:cNvPr id="106" name="Google Shape;106;p17"/>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07" name="Google Shape;107;p17"/>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17"/>
              <p:cNvSpPr txBox="1"/>
              <p:nvPr/>
            </p:nvSpPr>
            <p:spPr>
              <a:xfrm>
                <a:off x="670725" y="1781599"/>
                <a:ext cx="1958400" cy="943800"/>
              </a:xfrm>
              <a:prstGeom prst="rect">
                <a:avLst/>
              </a:prstGeom>
              <a:noFill/>
              <a:ln>
                <a:noFill/>
              </a:ln>
            </p:spPr>
            <p:txBody>
              <a:bodyPr spcFirstLastPara="1" wrap="square" lIns="91425" tIns="91425" rIns="91425" bIns="91425" anchor="t" anchorCtr="0">
                <a:noAutofit/>
              </a:bodyPr>
              <a:lstStyle/>
              <a:p>
                <a:pPr lvl="0"/>
                <a:r>
                  <a:rPr lang="es-ES" sz="800" b="1" dirty="0">
                    <a:latin typeface="Roboto"/>
                    <a:ea typeface="Roboto"/>
                    <a:cs typeface="Roboto"/>
                    <a:sym typeface="Roboto"/>
                  </a:rPr>
                  <a:t>Las facultades de medicina robaron cadáveres negros recién enterrados en la década de 1830 para su estudio</a:t>
                </a:r>
              </a:p>
              <a:p>
                <a:pPr marL="0" lvl="0" indent="0" algn="l" rtl="0">
                  <a:spcBef>
                    <a:spcPts val="0"/>
                  </a:spcBef>
                  <a:spcAft>
                    <a:spcPts val="0"/>
                  </a:spcAft>
                  <a:buNone/>
                </a:pPr>
                <a:endParaRPr sz="800" b="1">
                  <a:latin typeface="Roboto"/>
                  <a:ea typeface="Roboto"/>
                  <a:cs typeface="Roboto"/>
                  <a:sym typeface="Roboto"/>
                </a:endParaRPr>
              </a:p>
              <a:p>
                <a:pPr lvl="0"/>
                <a:r>
                  <a:rPr lang="es-ES" sz="800" dirty="0">
                    <a:latin typeface="Roboto"/>
                    <a:ea typeface="Roboto"/>
                    <a:cs typeface="Roboto"/>
                    <a:sym typeface="Roboto"/>
                  </a:rPr>
                  <a:t>En el siglo XIX, los estudiantes de las facultades de medicina estadounidenses robaban los cadáveres de afroamericanos recién enterrados para utilizarlos en la disección.</a:t>
                </a:r>
              </a:p>
              <a:p>
                <a:pPr marL="0" lvl="0" indent="0" algn="l" rtl="0">
                  <a:spcBef>
                    <a:spcPts val="1600"/>
                  </a:spcBef>
                  <a:spcAft>
                    <a:spcPts val="1600"/>
                  </a:spcAft>
                  <a:buNone/>
                </a:pPr>
                <a:endParaRPr sz="800">
                  <a:latin typeface="Roboto"/>
                  <a:ea typeface="Roboto"/>
                  <a:cs typeface="Roboto"/>
                  <a:sym typeface="Roboto"/>
                </a:endParaRPr>
              </a:p>
            </p:txBody>
          </p:sp>
        </p:grpSp>
      </p:grpSp>
      <p:grpSp>
        <p:nvGrpSpPr>
          <p:cNvPr id="109" name="Google Shape;109;p17"/>
          <p:cNvGrpSpPr/>
          <p:nvPr/>
        </p:nvGrpSpPr>
        <p:grpSpPr>
          <a:xfrm>
            <a:off x="2512645" y="2709722"/>
            <a:ext cx="2501355" cy="1735654"/>
            <a:chOff x="2525595" y="2702596"/>
            <a:chExt cx="2501355" cy="1735654"/>
          </a:xfrm>
        </p:grpSpPr>
        <p:sp>
          <p:nvSpPr>
            <p:cNvPr id="110" name="Google Shape;110;p17"/>
            <p:cNvSpPr/>
            <p:nvPr/>
          </p:nvSpPr>
          <p:spPr>
            <a:xfrm>
              <a:off x="2890952" y="3079475"/>
              <a:ext cx="1958400" cy="133500"/>
            </a:xfrm>
            <a:prstGeom prst="rect">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7"/>
            <p:cNvGrpSpPr/>
            <p:nvPr/>
          </p:nvGrpSpPr>
          <p:grpSpPr>
            <a:xfrm>
              <a:off x="2525595" y="2702596"/>
              <a:ext cx="2501355" cy="1735654"/>
              <a:chOff x="2525595" y="2702596"/>
              <a:chExt cx="2501355" cy="1735654"/>
            </a:xfrm>
          </p:grpSpPr>
          <p:sp>
            <p:nvSpPr>
              <p:cNvPr id="112" name="Google Shape;112;p17"/>
              <p:cNvSpPr txBox="1"/>
              <p:nvPr/>
            </p:nvSpPr>
            <p:spPr>
              <a:xfrm>
                <a:off x="2525595" y="2702596"/>
                <a:ext cx="745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800" b="1">
                    <a:latin typeface="Roboto"/>
                    <a:ea typeface="Roboto"/>
                    <a:cs typeface="Roboto"/>
                    <a:sym typeface="Roboto"/>
                  </a:rPr>
                  <a:t>1845</a:t>
                </a:r>
                <a:endParaRPr sz="1800" b="1">
                  <a:latin typeface="Roboto"/>
                  <a:ea typeface="Roboto"/>
                  <a:cs typeface="Roboto"/>
                  <a:sym typeface="Roboto"/>
                </a:endParaRPr>
              </a:p>
            </p:txBody>
          </p:sp>
          <p:grpSp>
            <p:nvGrpSpPr>
              <p:cNvPr id="113" name="Google Shape;113;p17"/>
              <p:cNvGrpSpPr/>
              <p:nvPr/>
            </p:nvGrpSpPr>
            <p:grpSpPr>
              <a:xfrm rot="10800000">
                <a:off x="2849073" y="3079467"/>
                <a:ext cx="92400" cy="411825"/>
                <a:chOff x="2070100" y="2563700"/>
                <a:chExt cx="92400" cy="411825"/>
              </a:xfrm>
            </p:grpSpPr>
            <p:cxnSp>
              <p:nvCxnSpPr>
                <p:cNvPr id="114" name="Google Shape;114;p17"/>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15" name="Google Shape;115;p17"/>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 name="Google Shape;116;p17"/>
              <p:cNvSpPr txBox="1"/>
              <p:nvPr/>
            </p:nvSpPr>
            <p:spPr>
              <a:xfrm>
                <a:off x="2773350" y="3494450"/>
                <a:ext cx="2253600" cy="943800"/>
              </a:xfrm>
              <a:prstGeom prst="rect">
                <a:avLst/>
              </a:prstGeom>
              <a:noFill/>
              <a:ln>
                <a:noFill/>
              </a:ln>
            </p:spPr>
            <p:txBody>
              <a:bodyPr spcFirstLastPara="1" wrap="square" lIns="91425" tIns="91425" rIns="91425" bIns="91425" anchor="t" anchorCtr="0">
                <a:noAutofit/>
              </a:bodyPr>
              <a:lstStyle/>
              <a:p>
                <a:pPr lvl="0"/>
                <a:r>
                  <a:rPr lang="es-ES" sz="800" b="1" dirty="0">
                    <a:latin typeface="Roboto"/>
                    <a:ea typeface="Roboto"/>
                    <a:cs typeface="Roboto"/>
                    <a:sym typeface="Roboto"/>
                  </a:rPr>
                  <a:t>J. Marion </a:t>
                </a:r>
                <a:r>
                  <a:rPr lang="es-ES" sz="800" b="1" dirty="0" err="1">
                    <a:latin typeface="Roboto"/>
                    <a:ea typeface="Roboto"/>
                    <a:cs typeface="Roboto"/>
                    <a:sym typeface="Roboto"/>
                  </a:rPr>
                  <a:t>Sims</a:t>
                </a:r>
                <a:r>
                  <a:rPr lang="es-ES" sz="800" b="1" dirty="0">
                    <a:latin typeface="Roboto"/>
                    <a:ea typeface="Roboto"/>
                    <a:cs typeface="Roboto"/>
                    <a:sym typeface="Roboto"/>
                  </a:rPr>
                  <a:t> comienza a experimentar con mujeres negras esclavizadas</a:t>
                </a:r>
              </a:p>
              <a:p>
                <a:pPr marL="0" lvl="0" indent="0" algn="l" rtl="0">
                  <a:spcBef>
                    <a:spcPts val="0"/>
                  </a:spcBef>
                  <a:spcAft>
                    <a:spcPts val="0"/>
                  </a:spcAft>
                  <a:buNone/>
                </a:pPr>
                <a:endParaRPr sz="800" b="1">
                  <a:latin typeface="Roboto"/>
                  <a:ea typeface="Roboto"/>
                  <a:cs typeface="Roboto"/>
                  <a:sym typeface="Roboto"/>
                </a:endParaRPr>
              </a:p>
              <a:p>
                <a:pPr lvl="0"/>
                <a:r>
                  <a:rPr lang="es-ES" sz="800" dirty="0">
                    <a:latin typeface="Roboto"/>
                    <a:ea typeface="Roboto"/>
                    <a:cs typeface="Roboto"/>
                    <a:sym typeface="Roboto"/>
                  </a:rPr>
                  <a:t>Después de 30 operaciones en una mujer, una esclava de 17 años llamada </a:t>
                </a:r>
                <a:r>
                  <a:rPr lang="es-ES" sz="800" dirty="0" err="1">
                    <a:latin typeface="Roboto"/>
                    <a:ea typeface="Roboto"/>
                    <a:cs typeface="Roboto"/>
                    <a:sym typeface="Roboto"/>
                  </a:rPr>
                  <a:t>Anarcha</a:t>
                </a:r>
                <a:r>
                  <a:rPr lang="es-ES" sz="800" dirty="0">
                    <a:latin typeface="Roboto"/>
                    <a:ea typeface="Roboto"/>
                    <a:cs typeface="Roboto"/>
                    <a:sym typeface="Roboto"/>
                  </a:rPr>
                  <a:t> que había tenido un parto muy traumático, finalmente "perfeccionó" su método, tras cuatro años de experimentación sin anestesia. Después, comenzó a practicar en mujeres blancas, utilizando la anestesia, que era nueva en el campo de la medicina en ese momento</a:t>
                </a:r>
              </a:p>
            </p:txBody>
          </p:sp>
        </p:grpSp>
      </p:grpSp>
      <p:pic>
        <p:nvPicPr>
          <p:cNvPr id="117" name="Google Shape;117;p17"/>
          <p:cNvPicPr preferRelativeResize="0"/>
          <p:nvPr/>
        </p:nvPicPr>
        <p:blipFill>
          <a:blip r:embed="rId3">
            <a:alphaModFix/>
          </a:blip>
          <a:stretch>
            <a:fillRect/>
          </a:stretch>
        </p:blipFill>
        <p:spPr>
          <a:xfrm>
            <a:off x="311700" y="3683162"/>
            <a:ext cx="1735326" cy="1160511"/>
          </a:xfrm>
          <a:prstGeom prst="rect">
            <a:avLst/>
          </a:prstGeom>
          <a:noFill/>
          <a:ln>
            <a:noFill/>
          </a:ln>
        </p:spPr>
      </p:pic>
      <p:pic>
        <p:nvPicPr>
          <p:cNvPr id="118" name="Google Shape;118;p17"/>
          <p:cNvPicPr preferRelativeResize="0"/>
          <p:nvPr/>
        </p:nvPicPr>
        <p:blipFill>
          <a:blip r:embed="rId4">
            <a:alphaModFix/>
          </a:blip>
          <a:stretch>
            <a:fillRect/>
          </a:stretch>
        </p:blipFill>
        <p:spPr>
          <a:xfrm>
            <a:off x="2705301" y="1334925"/>
            <a:ext cx="1828175" cy="1374799"/>
          </a:xfrm>
          <a:prstGeom prst="rect">
            <a:avLst/>
          </a:prstGeom>
          <a:noFill/>
          <a:ln>
            <a:noFill/>
          </a:ln>
        </p:spPr>
      </p:pic>
      <p:pic>
        <p:nvPicPr>
          <p:cNvPr id="119" name="Google Shape;119;p17"/>
          <p:cNvPicPr preferRelativeResize="0"/>
          <p:nvPr/>
        </p:nvPicPr>
        <p:blipFill>
          <a:blip r:embed="rId5">
            <a:alphaModFix/>
          </a:blip>
          <a:stretch>
            <a:fillRect/>
          </a:stretch>
        </p:blipFill>
        <p:spPr>
          <a:xfrm>
            <a:off x="7689373" y="1362676"/>
            <a:ext cx="909850" cy="1319287"/>
          </a:xfrm>
          <a:prstGeom prst="rect">
            <a:avLst/>
          </a:prstGeom>
          <a:noFill/>
          <a:ln>
            <a:noFill/>
          </a:ln>
        </p:spPr>
      </p:pic>
      <p:pic>
        <p:nvPicPr>
          <p:cNvPr id="120" name="Google Shape;120;p17"/>
          <p:cNvPicPr preferRelativeResize="0"/>
          <p:nvPr/>
        </p:nvPicPr>
        <p:blipFill>
          <a:blip r:embed="rId6">
            <a:alphaModFix/>
          </a:blip>
          <a:stretch>
            <a:fillRect/>
          </a:stretch>
        </p:blipFill>
        <p:spPr>
          <a:xfrm>
            <a:off x="5072530" y="3730175"/>
            <a:ext cx="1532757" cy="116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lvl="0"/>
            <a:r>
              <a:rPr lang="es-ES" dirty="0">
                <a:latin typeface="Arial"/>
                <a:ea typeface="Arial"/>
                <a:cs typeface="Arial"/>
                <a:sym typeface="Arial"/>
              </a:rPr>
              <a:t>Negros pioneros en el desarrollo de vacunas </a:t>
            </a:r>
            <a:endParaRPr>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311700" y="409856"/>
            <a:ext cx="8520600" cy="572700"/>
          </a:xfrm>
          <a:prstGeom prst="rect">
            <a:avLst/>
          </a:prstGeom>
        </p:spPr>
        <p:txBody>
          <a:bodyPr spcFirstLastPara="1" wrap="square" lIns="91425" tIns="91425" rIns="91425" bIns="91425" anchor="t" anchorCtr="0">
            <a:noAutofit/>
          </a:bodyPr>
          <a:lstStyle/>
          <a:p>
            <a:pPr lvl="0"/>
            <a:r>
              <a:rPr lang="es-ES" sz="2500" dirty="0">
                <a:solidFill>
                  <a:srgbClr val="000000"/>
                </a:solidFill>
                <a:latin typeface="Arial"/>
                <a:ea typeface="Arial"/>
                <a:cs typeface="Arial"/>
                <a:sym typeface="Arial"/>
              </a:rPr>
              <a:t>Cómo un hombre africano esclavizado allanó el camino de las vacunas</a:t>
            </a:r>
            <a:endParaRPr>
              <a:solidFill>
                <a:srgbClr val="000000"/>
              </a:solidFill>
              <a:latin typeface="Arial"/>
              <a:ea typeface="Arial"/>
              <a:cs typeface="Arial"/>
              <a:sym typeface="Arial"/>
            </a:endParaRPr>
          </a:p>
        </p:txBody>
      </p:sp>
      <p:sp>
        <p:nvSpPr>
          <p:cNvPr id="131" name="Google Shape;131;p19"/>
          <p:cNvSpPr txBox="1">
            <a:spLocks noGrp="1"/>
          </p:cNvSpPr>
          <p:nvPr>
            <p:ph type="body" idx="1"/>
          </p:nvPr>
        </p:nvSpPr>
        <p:spPr>
          <a:xfrm>
            <a:off x="311700" y="1228675"/>
            <a:ext cx="4276200" cy="3416400"/>
          </a:xfrm>
          <a:prstGeom prst="rect">
            <a:avLst/>
          </a:prstGeom>
        </p:spPr>
        <p:txBody>
          <a:bodyPr spcFirstLastPara="1" wrap="square" lIns="91425" tIns="91425" rIns="91425" bIns="91425" anchor="t" anchorCtr="0">
            <a:noAutofit/>
          </a:bodyPr>
          <a:lstStyle/>
          <a:p>
            <a:pPr marL="0" lvl="0" indent="0">
              <a:buNone/>
            </a:pPr>
            <a:r>
              <a:rPr lang="es-ES" sz="1400" dirty="0">
                <a:solidFill>
                  <a:srgbClr val="000000"/>
                </a:solidFill>
                <a:latin typeface="Arial"/>
                <a:ea typeface="Arial"/>
                <a:cs typeface="Arial"/>
                <a:sym typeface="Arial"/>
              </a:rPr>
              <a:t>"Un africano esclavizado, </a:t>
            </a:r>
            <a:r>
              <a:rPr lang="es-ES" sz="1400" dirty="0" err="1">
                <a:solidFill>
                  <a:srgbClr val="000000"/>
                </a:solidFill>
                <a:latin typeface="Arial"/>
                <a:ea typeface="Arial"/>
                <a:cs typeface="Arial"/>
                <a:sym typeface="Arial"/>
              </a:rPr>
              <a:t>Onesimus</a:t>
            </a:r>
            <a:r>
              <a:rPr lang="es-ES" sz="1400" dirty="0">
                <a:solidFill>
                  <a:srgbClr val="000000"/>
                </a:solidFill>
                <a:latin typeface="Arial"/>
                <a:ea typeface="Arial"/>
                <a:cs typeface="Arial"/>
                <a:sym typeface="Arial"/>
              </a:rPr>
              <a:t>, ayudó a salvar a cientos de bostonianos de la viruela en 1721. Apartado de los libros de historia, enseñó a otras personas la práctica de la inoculación, que era común en África y Asia mucho antes de que se establecieran las vacunas. Explicó que tomar el pus de la pústula de un individuo infectado e insertarlo en la piel rota de una persona sana, hacía que esa persona fuera inmune a futuras infecciones, un verdadero avance en materia de salud pública para contener una voraz enfermedad infecciosa".</a:t>
            </a:r>
          </a:p>
          <a:p>
            <a:pPr marL="0" lvl="0" indent="0" algn="l" rtl="0">
              <a:spcBef>
                <a:spcPts val="1000"/>
              </a:spcBef>
              <a:spcAft>
                <a:spcPts val="1000"/>
              </a:spcAft>
              <a:buNone/>
            </a:pPr>
            <a:r>
              <a:rPr lang="en" sz="1200" dirty="0">
                <a:solidFill>
                  <a:srgbClr val="000000"/>
                </a:solidFill>
                <a:latin typeface="Arial"/>
                <a:ea typeface="Arial"/>
                <a:cs typeface="Arial"/>
                <a:sym typeface="Arial"/>
              </a:rPr>
              <a:t>Fuentes: </a:t>
            </a:r>
            <a:r>
              <a:rPr lang="en" sz="9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Who Is Onesimus? | ASTHO</a:t>
            </a:r>
            <a:r>
              <a:rPr lang="en" sz="1200" dirty="0">
                <a:solidFill>
                  <a:srgbClr val="000000"/>
                </a:solidFill>
                <a:latin typeface="Arial"/>
                <a:ea typeface="Arial"/>
                <a:cs typeface="Arial"/>
                <a:sym typeface="Arial"/>
              </a:rPr>
              <a:t> ; </a:t>
            </a:r>
            <a:r>
              <a:rPr lang="en" sz="900" u="sng" dirty="0">
                <a:solidFill>
                  <a:srgbClr val="2200CC"/>
                </a:solidFill>
                <a:latin typeface="Arial"/>
                <a:ea typeface="Arial"/>
                <a:cs typeface="Arial"/>
                <a:sym typeface="Arial"/>
                <a:hlinkClick r:id="rId4">
                  <a:extLst>
                    <a:ext uri="{A12FA001-AC4F-418D-AE19-62706E023703}">
                      <ahyp:hlinkClr xmlns:ahyp="http://schemas.microsoft.com/office/drawing/2018/hyperlinkcolor" val="tx"/>
                    </a:ext>
                  </a:extLst>
                </a:hlinkClick>
              </a:rPr>
              <a:t>How an Enslaved African Man in Boston Helped Save Generations from Smallpox - HISTORY</a:t>
            </a:r>
            <a:endParaRPr sz="1200">
              <a:solidFill>
                <a:srgbClr val="000000"/>
              </a:solidFill>
              <a:latin typeface="Arial"/>
              <a:ea typeface="Arial"/>
              <a:cs typeface="Arial"/>
              <a:sym typeface="Arial"/>
            </a:endParaRPr>
          </a:p>
        </p:txBody>
      </p:sp>
      <p:pic>
        <p:nvPicPr>
          <p:cNvPr id="132" name="Google Shape;132;p19"/>
          <p:cNvPicPr preferRelativeResize="0"/>
          <p:nvPr/>
        </p:nvPicPr>
        <p:blipFill>
          <a:blip r:embed="rId5">
            <a:alphaModFix/>
          </a:blip>
          <a:stretch>
            <a:fillRect/>
          </a:stretch>
        </p:blipFill>
        <p:spPr>
          <a:xfrm>
            <a:off x="4881525" y="1347525"/>
            <a:ext cx="3738711" cy="2305550"/>
          </a:xfrm>
          <a:prstGeom prst="rect">
            <a:avLst/>
          </a:prstGeom>
          <a:noFill/>
          <a:ln>
            <a:noFill/>
          </a:ln>
        </p:spPr>
      </p:pic>
      <p:pic>
        <p:nvPicPr>
          <p:cNvPr id="133" name="Google Shape;133;p19"/>
          <p:cNvPicPr preferRelativeResize="0"/>
          <p:nvPr/>
        </p:nvPicPr>
        <p:blipFill>
          <a:blip r:embed="rId6">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0"/>
          <p:cNvSpPr txBox="1">
            <a:spLocks noGrp="1"/>
          </p:cNvSpPr>
          <p:nvPr>
            <p:ph type="title"/>
          </p:nvPr>
        </p:nvSpPr>
        <p:spPr>
          <a:xfrm>
            <a:off x="299977" y="175394"/>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Dr. </a:t>
            </a:r>
            <a:r>
              <a:rPr lang="es-ES" dirty="0" err="1">
                <a:solidFill>
                  <a:srgbClr val="000000"/>
                </a:solidFill>
                <a:latin typeface="Arial"/>
                <a:ea typeface="Arial"/>
                <a:cs typeface="Arial"/>
                <a:sym typeface="Arial"/>
              </a:rPr>
              <a:t>Kizzmekia</a:t>
            </a:r>
            <a:r>
              <a:rPr lang="es-ES" dirty="0">
                <a:solidFill>
                  <a:srgbClr val="000000"/>
                </a:solidFill>
                <a:latin typeface="Arial"/>
                <a:ea typeface="Arial"/>
                <a:cs typeface="Arial"/>
                <a:sym typeface="Arial"/>
              </a:rPr>
              <a:t> </a:t>
            </a:r>
            <a:r>
              <a:rPr lang="es-ES" dirty="0" err="1">
                <a:solidFill>
                  <a:srgbClr val="000000"/>
                </a:solidFill>
                <a:latin typeface="Arial"/>
                <a:ea typeface="Arial"/>
                <a:cs typeface="Arial"/>
                <a:sym typeface="Arial"/>
              </a:rPr>
              <a:t>Corbett</a:t>
            </a:r>
            <a:r>
              <a:rPr lang="es-ES" dirty="0">
                <a:solidFill>
                  <a:srgbClr val="000000"/>
                </a:solidFill>
                <a:latin typeface="Arial"/>
                <a:ea typeface="Arial"/>
                <a:cs typeface="Arial"/>
                <a:sym typeface="Arial"/>
              </a:rPr>
              <a:t>: desarrolladora principal de la vacuna de </a:t>
            </a:r>
            <a:r>
              <a:rPr lang="es-ES" dirty="0" err="1">
                <a:solidFill>
                  <a:srgbClr val="000000"/>
                </a:solidFill>
                <a:latin typeface="Arial"/>
                <a:ea typeface="Arial"/>
                <a:cs typeface="Arial"/>
                <a:sym typeface="Arial"/>
              </a:rPr>
              <a:t>mRNA</a:t>
            </a:r>
            <a:r>
              <a:rPr lang="es-ES" dirty="0">
                <a:solidFill>
                  <a:srgbClr val="000000"/>
                </a:solidFill>
                <a:latin typeface="Arial"/>
                <a:ea typeface="Arial"/>
                <a:cs typeface="Arial"/>
                <a:sym typeface="Arial"/>
              </a:rPr>
              <a:t> Moderna contra la </a:t>
            </a:r>
            <a:r>
              <a:rPr lang="es-ES" dirty="0" err="1">
                <a:solidFill>
                  <a:srgbClr val="000000"/>
                </a:solidFill>
                <a:latin typeface="Arial"/>
                <a:ea typeface="Arial"/>
                <a:cs typeface="Arial"/>
                <a:sym typeface="Arial"/>
              </a:rPr>
              <a:t>COVID</a:t>
            </a:r>
            <a:r>
              <a:rPr lang="es-ES" dirty="0">
                <a:solidFill>
                  <a:srgbClr val="000000"/>
                </a:solidFill>
                <a:latin typeface="Arial"/>
                <a:ea typeface="Arial"/>
                <a:cs typeface="Arial"/>
                <a:sym typeface="Arial"/>
              </a:rPr>
              <a:t>-19 </a:t>
            </a:r>
            <a:endParaRPr>
              <a:solidFill>
                <a:srgbClr val="000000"/>
              </a:solidFill>
              <a:latin typeface="Arial"/>
              <a:ea typeface="Arial"/>
              <a:cs typeface="Arial"/>
              <a:sym typeface="Arial"/>
            </a:endParaRPr>
          </a:p>
        </p:txBody>
      </p:sp>
      <p:sp>
        <p:nvSpPr>
          <p:cNvPr id="139" name="Google Shape;139;p20"/>
          <p:cNvSpPr txBox="1">
            <a:spLocks noGrp="1"/>
          </p:cNvSpPr>
          <p:nvPr>
            <p:ph type="body" idx="1"/>
          </p:nvPr>
        </p:nvSpPr>
        <p:spPr>
          <a:xfrm>
            <a:off x="311700" y="1537720"/>
            <a:ext cx="4794300" cy="2913900"/>
          </a:xfrm>
          <a:prstGeom prst="rect">
            <a:avLst/>
          </a:prstGeom>
        </p:spPr>
        <p:txBody>
          <a:bodyPr spcFirstLastPara="1" wrap="square" lIns="91425" tIns="91425" rIns="91425" bIns="91425" anchor="t" anchorCtr="0">
            <a:noAutofit/>
          </a:bodyPr>
          <a:lstStyle/>
          <a:p>
            <a:pPr marL="0" lvl="0" indent="0">
              <a:buNone/>
            </a:pPr>
            <a:r>
              <a:rPr lang="es-ES" sz="1000" dirty="0">
                <a:solidFill>
                  <a:srgbClr val="000000"/>
                </a:solidFill>
                <a:latin typeface="Arial"/>
                <a:ea typeface="Arial"/>
                <a:cs typeface="Arial"/>
                <a:sym typeface="Arial"/>
              </a:rPr>
              <a:t>La Dra. </a:t>
            </a:r>
            <a:r>
              <a:rPr lang="es-ES" sz="1000" dirty="0" err="1">
                <a:solidFill>
                  <a:srgbClr val="000000"/>
                </a:solidFill>
                <a:latin typeface="Arial"/>
                <a:ea typeface="Arial"/>
                <a:cs typeface="Arial"/>
                <a:sym typeface="Arial"/>
              </a:rPr>
              <a:t>Kizzmekia</a:t>
            </a:r>
            <a:r>
              <a:rPr lang="es-ES" sz="1000" dirty="0">
                <a:solidFill>
                  <a:srgbClr val="000000"/>
                </a:solidFill>
                <a:latin typeface="Arial"/>
                <a:ea typeface="Arial"/>
                <a:cs typeface="Arial"/>
                <a:sym typeface="Arial"/>
              </a:rPr>
              <a:t> S. </a:t>
            </a:r>
            <a:r>
              <a:rPr lang="es-ES" sz="1000" dirty="0" err="1">
                <a:solidFill>
                  <a:srgbClr val="000000"/>
                </a:solidFill>
                <a:latin typeface="Arial"/>
                <a:ea typeface="Arial"/>
                <a:cs typeface="Arial"/>
                <a:sym typeface="Arial"/>
              </a:rPr>
              <a:t>Corbett</a:t>
            </a:r>
            <a:r>
              <a:rPr lang="es-ES" sz="1000" dirty="0">
                <a:solidFill>
                  <a:srgbClr val="000000"/>
                </a:solidFill>
                <a:latin typeface="Arial"/>
                <a:ea typeface="Arial"/>
                <a:cs typeface="Arial"/>
                <a:sym typeface="Arial"/>
              </a:rPr>
              <a:t> dirigió el equipo de los Institutos Nacionales de Salud que desarrolló la vacuna Moderna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Actualmente es profesora adjunta en la Escuela de Salud Pública T.H. Chan de la Universidad de Harvard y recientemente fue nombrada una de las Héroes del Año 2021 de la revista Time. La Dra. </a:t>
            </a:r>
            <a:r>
              <a:rPr lang="es-ES" sz="1000" dirty="0" err="1">
                <a:solidFill>
                  <a:srgbClr val="000000"/>
                </a:solidFill>
                <a:latin typeface="Arial"/>
                <a:ea typeface="Arial"/>
                <a:cs typeface="Arial"/>
                <a:sym typeface="Arial"/>
              </a:rPr>
              <a:t>Corbett</a:t>
            </a:r>
            <a:r>
              <a:rPr lang="es-ES" sz="1000" dirty="0">
                <a:solidFill>
                  <a:srgbClr val="000000"/>
                </a:solidFill>
                <a:latin typeface="Arial"/>
                <a:ea typeface="Arial"/>
                <a:cs typeface="Arial"/>
                <a:sym typeface="Arial"/>
              </a:rPr>
              <a:t> utiliza su experiencia en inmunología vírica para impulsar el desarrollo de nuevas vacunas para la preparación ante una pandemia. En total, cuenta con más de 15 años de experiencia en el estudio del virus del dengue, el virus respiratorio </a:t>
            </a:r>
            <a:r>
              <a:rPr lang="es-ES" sz="1000" dirty="0" err="1">
                <a:solidFill>
                  <a:srgbClr val="000000"/>
                </a:solidFill>
                <a:latin typeface="Arial"/>
                <a:ea typeface="Arial"/>
                <a:cs typeface="Arial"/>
                <a:sym typeface="Arial"/>
              </a:rPr>
              <a:t>sincitial</a:t>
            </a:r>
            <a:r>
              <a:rPr lang="es-ES" sz="1000" dirty="0">
                <a:solidFill>
                  <a:srgbClr val="000000"/>
                </a:solidFill>
                <a:latin typeface="Arial"/>
                <a:ea typeface="Arial"/>
                <a:cs typeface="Arial"/>
                <a:sym typeface="Arial"/>
              </a:rPr>
              <a:t>, el virus de la gripe y los coronavirus, y ha obtenido varios premios prestigiosos, como el </a:t>
            </a:r>
            <a:r>
              <a:rPr lang="es-ES" sz="1000" dirty="0" err="1">
                <a:solidFill>
                  <a:srgbClr val="000000"/>
                </a:solidFill>
                <a:latin typeface="Arial"/>
                <a:ea typeface="Arial"/>
                <a:cs typeface="Arial"/>
                <a:sym typeface="Arial"/>
              </a:rPr>
              <a:t>Benjamin</a:t>
            </a:r>
            <a:r>
              <a:rPr lang="es-ES" sz="1000" dirty="0">
                <a:solidFill>
                  <a:srgbClr val="000000"/>
                </a:solidFill>
                <a:latin typeface="Arial"/>
                <a:ea typeface="Arial"/>
                <a:cs typeface="Arial"/>
                <a:sym typeface="Arial"/>
              </a:rPr>
              <a:t> Franklin </a:t>
            </a:r>
            <a:r>
              <a:rPr lang="es-ES" sz="1000" dirty="0" err="1">
                <a:solidFill>
                  <a:srgbClr val="000000"/>
                </a:solidFill>
                <a:latin typeface="Arial"/>
                <a:ea typeface="Arial"/>
                <a:cs typeface="Arial"/>
                <a:sym typeface="Arial"/>
              </a:rPr>
              <a:t>Next</a:t>
            </a:r>
            <a:r>
              <a:rPr lang="es-ES" sz="1000" dirty="0">
                <a:solidFill>
                  <a:srgbClr val="000000"/>
                </a:solidFill>
                <a:latin typeface="Arial"/>
                <a:ea typeface="Arial"/>
                <a:cs typeface="Arial"/>
                <a:sym typeface="Arial"/>
              </a:rPr>
              <a:t> Gen </a:t>
            </a:r>
            <a:r>
              <a:rPr lang="es-ES" sz="1000" dirty="0" err="1">
                <a:solidFill>
                  <a:srgbClr val="000000"/>
                </a:solidFill>
                <a:latin typeface="Arial"/>
                <a:ea typeface="Arial"/>
                <a:cs typeface="Arial"/>
                <a:sym typeface="Arial"/>
              </a:rPr>
              <a:t>Award</a:t>
            </a:r>
            <a:r>
              <a:rPr lang="es-ES" sz="1000" dirty="0">
                <a:solidFill>
                  <a:srgbClr val="000000"/>
                </a:solidFill>
                <a:latin typeface="Arial"/>
                <a:ea typeface="Arial"/>
                <a:cs typeface="Arial"/>
                <a:sym typeface="Arial"/>
              </a:rPr>
              <a:t> y el </a:t>
            </a:r>
            <a:r>
              <a:rPr lang="es-ES" sz="1000" dirty="0" err="1">
                <a:solidFill>
                  <a:srgbClr val="000000"/>
                </a:solidFill>
                <a:latin typeface="Arial"/>
                <a:ea typeface="Arial"/>
                <a:cs typeface="Arial"/>
                <a:sym typeface="Arial"/>
              </a:rPr>
              <a:t>Salzman</a:t>
            </a:r>
            <a:r>
              <a:rPr lang="es-ES" sz="1000" dirty="0">
                <a:solidFill>
                  <a:srgbClr val="000000"/>
                </a:solidFill>
                <a:latin typeface="Arial"/>
                <a:ea typeface="Arial"/>
                <a:cs typeface="Arial"/>
                <a:sym typeface="Arial"/>
              </a:rPr>
              <a:t> Memorial </a:t>
            </a:r>
            <a:r>
              <a:rPr lang="es-ES" sz="1000" dirty="0" err="1">
                <a:solidFill>
                  <a:srgbClr val="000000"/>
                </a:solidFill>
                <a:latin typeface="Arial"/>
                <a:ea typeface="Arial"/>
                <a:cs typeface="Arial"/>
                <a:sym typeface="Arial"/>
              </a:rPr>
              <a:t>Award</a:t>
            </a:r>
            <a:r>
              <a:rPr lang="es-ES" sz="1000" dirty="0">
                <a:solidFill>
                  <a:srgbClr val="000000"/>
                </a:solidFill>
                <a:latin typeface="Arial"/>
                <a:ea typeface="Arial"/>
                <a:cs typeface="Arial"/>
                <a:sym typeface="Arial"/>
              </a:rPr>
              <a:t> in </a:t>
            </a:r>
            <a:r>
              <a:rPr lang="es-ES" sz="1000" dirty="0" err="1">
                <a:solidFill>
                  <a:srgbClr val="000000"/>
                </a:solidFill>
                <a:latin typeface="Arial"/>
                <a:ea typeface="Arial"/>
                <a:cs typeface="Arial"/>
                <a:sym typeface="Arial"/>
              </a:rPr>
              <a:t>Virology</a:t>
            </a:r>
            <a:r>
              <a:rPr lang="es-ES" sz="1000" dirty="0">
                <a:solidFill>
                  <a:srgbClr val="000000"/>
                </a:solidFill>
                <a:latin typeface="Arial"/>
                <a:ea typeface="Arial"/>
                <a:cs typeface="Arial"/>
                <a:sym typeface="Arial"/>
              </a:rPr>
              <a:t>. Combinando sus objetivos de investigación con su habilidad para la tutoría, la Dra. </a:t>
            </a:r>
            <a:r>
              <a:rPr lang="es-ES" sz="1000" dirty="0" err="1">
                <a:solidFill>
                  <a:srgbClr val="000000"/>
                </a:solidFill>
                <a:latin typeface="Arial"/>
                <a:ea typeface="Arial"/>
                <a:cs typeface="Arial"/>
                <a:sym typeface="Arial"/>
              </a:rPr>
              <a:t>Corbett</a:t>
            </a:r>
            <a:r>
              <a:rPr lang="es-ES" sz="1000" dirty="0">
                <a:solidFill>
                  <a:srgbClr val="000000"/>
                </a:solidFill>
                <a:latin typeface="Arial"/>
                <a:ea typeface="Arial"/>
                <a:cs typeface="Arial"/>
                <a:sym typeface="Arial"/>
              </a:rPr>
              <a:t> invierte gran parte de su tiempo en comunidades desatendidas como defensora de la educación </a:t>
            </a:r>
            <a:r>
              <a:rPr lang="es-ES" sz="1000" dirty="0" err="1">
                <a:solidFill>
                  <a:srgbClr val="000000"/>
                </a:solidFill>
                <a:latin typeface="Arial"/>
                <a:ea typeface="Arial"/>
                <a:cs typeface="Arial"/>
                <a:sym typeface="Arial"/>
              </a:rPr>
              <a:t>STEM</a:t>
            </a:r>
            <a:r>
              <a:rPr lang="es-ES" sz="1000" dirty="0">
                <a:solidFill>
                  <a:srgbClr val="000000"/>
                </a:solidFill>
                <a:latin typeface="Arial"/>
                <a:ea typeface="Arial"/>
                <a:cs typeface="Arial"/>
                <a:sym typeface="Arial"/>
              </a:rPr>
              <a:t> y la concienciación sobre las vacunas.</a:t>
            </a:r>
          </a:p>
          <a:p>
            <a:pPr marL="0" lvl="0" indent="0">
              <a:buNone/>
            </a:pPr>
            <a:r>
              <a:rPr lang="es-ES" sz="1000" dirty="0">
                <a:solidFill>
                  <a:srgbClr val="000000"/>
                </a:solidFill>
                <a:latin typeface="Arial"/>
                <a:ea typeface="Arial"/>
                <a:cs typeface="Arial"/>
                <a:sym typeface="Arial"/>
              </a:rPr>
              <a:t>Se licenció en ciencias biológicas, con una especialización secundaria en sociología, en 2008 en la Universidad de Maryland-Condado de Baltimore, donde fue becaria </a:t>
            </a:r>
            <a:r>
              <a:rPr lang="es-ES" sz="1000" dirty="0" err="1">
                <a:solidFill>
                  <a:srgbClr val="000000"/>
                </a:solidFill>
                <a:latin typeface="Arial"/>
                <a:ea typeface="Arial"/>
                <a:cs typeface="Arial"/>
                <a:sym typeface="Arial"/>
              </a:rPr>
              <a:t>Meyerhoff</a:t>
            </a:r>
            <a:r>
              <a:rPr lang="es-ES" sz="1000" dirty="0">
                <a:solidFill>
                  <a:srgbClr val="000000"/>
                </a:solidFill>
                <a:latin typeface="Arial"/>
                <a:ea typeface="Arial"/>
                <a:cs typeface="Arial"/>
                <a:sym typeface="Arial"/>
              </a:rPr>
              <a:t> y becaria de los </a:t>
            </a:r>
            <a:r>
              <a:rPr lang="es-ES" sz="1000" dirty="0" err="1">
                <a:solidFill>
                  <a:srgbClr val="000000"/>
                </a:solidFill>
                <a:latin typeface="Arial"/>
                <a:ea typeface="Arial"/>
                <a:cs typeface="Arial"/>
                <a:sym typeface="Arial"/>
              </a:rPr>
              <a:t>NIH</a:t>
            </a:r>
            <a:r>
              <a:rPr lang="es-ES" sz="1000" dirty="0">
                <a:solidFill>
                  <a:srgbClr val="000000"/>
                </a:solidFill>
                <a:latin typeface="Arial"/>
                <a:ea typeface="Arial"/>
                <a:cs typeface="Arial"/>
                <a:sym typeface="Arial"/>
              </a:rPr>
              <a:t>. Después se matriculó en la Universidad de Carolina del Norte en </a:t>
            </a:r>
            <a:r>
              <a:rPr lang="es-ES" sz="1000" dirty="0" err="1">
                <a:solidFill>
                  <a:srgbClr val="000000"/>
                </a:solidFill>
                <a:latin typeface="Arial"/>
                <a:ea typeface="Arial"/>
                <a:cs typeface="Arial"/>
                <a:sym typeface="Arial"/>
              </a:rPr>
              <a:t>Chapel</a:t>
            </a:r>
            <a:r>
              <a:rPr lang="es-ES" sz="1000" dirty="0">
                <a:solidFill>
                  <a:srgbClr val="000000"/>
                </a:solidFill>
                <a:latin typeface="Arial"/>
                <a:ea typeface="Arial"/>
                <a:cs typeface="Arial"/>
                <a:sym typeface="Arial"/>
              </a:rPr>
              <a:t> Hill, donde obtuvo su doctorado en microbiología e inmunología en 2014</a:t>
            </a:r>
            <a:r>
              <a:rPr lang="en" sz="1000" dirty="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marL="0" lvl="0" indent="0" algn="l" rtl="0">
              <a:lnSpc>
                <a:spcPct val="100000"/>
              </a:lnSpc>
              <a:spcBef>
                <a:spcPts val="1000"/>
              </a:spcBef>
              <a:spcAft>
                <a:spcPts val="0"/>
              </a:spcAft>
              <a:buNone/>
            </a:pPr>
            <a:r>
              <a:rPr lang="en" sz="1100" dirty="0">
                <a:solidFill>
                  <a:srgbClr val="000000"/>
                </a:solidFill>
                <a:latin typeface="Arial"/>
                <a:ea typeface="Arial"/>
                <a:cs typeface="Arial"/>
                <a:sym typeface="Arial"/>
              </a:rPr>
              <a:t>Fuentes: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Coronavirus: Vaccines &amp; Variants with Kizzmekia S. Corbett, PhD - The Washington Post</a:t>
            </a:r>
            <a:r>
              <a:rPr lang="en" dirty="0"/>
              <a:t> ; </a:t>
            </a:r>
            <a:r>
              <a:rPr lang="en" sz="1100" u="sng" dirty="0">
                <a:solidFill>
                  <a:srgbClr val="2200CC"/>
                </a:solidFill>
                <a:latin typeface="Arial"/>
                <a:ea typeface="Arial"/>
                <a:cs typeface="Arial"/>
                <a:sym typeface="Arial"/>
                <a:hlinkClick r:id="rId4">
                  <a:extLst>
                    <a:ext uri="{A12FA001-AC4F-418D-AE19-62706E023703}">
                      <ahyp:hlinkClr xmlns:ahyp="http://schemas.microsoft.com/office/drawing/2018/hyperlinkcolor" val="tx"/>
                    </a:ext>
                  </a:extLst>
                </a:hlinkClick>
              </a:rPr>
              <a:t>Kizzmekia S. Corbett, Ph.D. | ASM.org</a:t>
            </a:r>
            <a:endParaRPr sz="1000">
              <a:solidFill>
                <a:srgbClr val="000000"/>
              </a:solidFill>
              <a:latin typeface="Arial"/>
              <a:ea typeface="Arial"/>
              <a:cs typeface="Arial"/>
              <a:sym typeface="Arial"/>
            </a:endParaRPr>
          </a:p>
          <a:p>
            <a:pPr marL="0" lvl="0" indent="0" algn="l" rtl="0">
              <a:spcBef>
                <a:spcPts val="0"/>
              </a:spcBef>
              <a:spcAft>
                <a:spcPts val="1000"/>
              </a:spcAft>
              <a:buNone/>
            </a:pPr>
            <a:endParaRPr sz="1100">
              <a:solidFill>
                <a:srgbClr val="000000"/>
              </a:solidFill>
              <a:latin typeface="Arial"/>
              <a:ea typeface="Arial"/>
              <a:cs typeface="Arial"/>
              <a:sym typeface="Arial"/>
            </a:endParaRPr>
          </a:p>
        </p:txBody>
      </p:sp>
      <p:pic>
        <p:nvPicPr>
          <p:cNvPr id="140" name="Google Shape;140;p20"/>
          <p:cNvPicPr preferRelativeResize="0"/>
          <p:nvPr/>
        </p:nvPicPr>
        <p:blipFill>
          <a:blip r:embed="rId5">
            <a:alphaModFix/>
          </a:blip>
          <a:stretch>
            <a:fillRect/>
          </a:stretch>
        </p:blipFill>
        <p:spPr>
          <a:xfrm>
            <a:off x="5373225" y="1512800"/>
            <a:ext cx="3630700" cy="3630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4"/>
        <p:cNvGrpSpPr/>
        <p:nvPr/>
      </p:nvGrpSpPr>
      <p:grpSpPr>
        <a:xfrm>
          <a:off x="0" y="0"/>
          <a:ext cx="0" cy="0"/>
          <a:chOff x="0" y="0"/>
          <a:chExt cx="0" cy="0"/>
        </a:xfrm>
      </p:grpSpPr>
      <p:sp>
        <p:nvSpPr>
          <p:cNvPr id="145" name="Google Shape;145;p21"/>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lvl="0"/>
            <a:r>
              <a:rPr lang="es-ES" dirty="0">
                <a:latin typeface="Arial"/>
                <a:ea typeface="Arial"/>
                <a:cs typeface="Arial"/>
                <a:sym typeface="Arial"/>
              </a:rPr>
              <a:t>Cómo abordar la reticencia a las vacunas en la comunidad negra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¿Es segura la vacuna? </a:t>
            </a:r>
            <a:endParaRPr>
              <a:solidFill>
                <a:srgbClr val="000000"/>
              </a:solidFill>
              <a:latin typeface="Arial"/>
              <a:ea typeface="Arial"/>
              <a:cs typeface="Arial"/>
              <a:sym typeface="Arial"/>
            </a:endParaRPr>
          </a:p>
        </p:txBody>
      </p:sp>
      <p:sp>
        <p:nvSpPr>
          <p:cNvPr id="151" name="Google Shape;151;p22"/>
          <p:cNvSpPr txBox="1">
            <a:spLocks noGrp="1"/>
          </p:cNvSpPr>
          <p:nvPr>
            <p:ph type="body" idx="1"/>
          </p:nvPr>
        </p:nvSpPr>
        <p:spPr>
          <a:xfrm>
            <a:off x="311700" y="1189675"/>
            <a:ext cx="5264400" cy="2998500"/>
          </a:xfrm>
          <a:prstGeom prst="rect">
            <a:avLst/>
          </a:prstGeom>
        </p:spPr>
        <p:txBody>
          <a:bodyPr spcFirstLastPara="1" wrap="square" lIns="91425" tIns="91425" rIns="91425" bIns="91425" anchor="t" anchorCtr="0">
            <a:noAutofit/>
          </a:bodyPr>
          <a:lstStyle/>
          <a:p>
            <a:pPr lvl="0" indent="-311150">
              <a:buClr>
                <a:srgbClr val="000000"/>
              </a:buClr>
              <a:buSzPts val="1300"/>
              <a:buFont typeface="Arial"/>
              <a:buChar char="●"/>
            </a:pPr>
            <a:r>
              <a:rPr lang="es-ES" sz="1300" dirty="0">
                <a:solidFill>
                  <a:srgbClr val="000000"/>
                </a:solidFill>
                <a:latin typeface="Arial"/>
                <a:ea typeface="Arial"/>
                <a:cs typeface="Arial"/>
                <a:sym typeface="Arial"/>
              </a:rPr>
              <a:t>¿Las vacunas contra la </a:t>
            </a:r>
            <a:r>
              <a:rPr lang="es-ES" sz="1300" dirty="0" err="1">
                <a:solidFill>
                  <a:srgbClr val="000000"/>
                </a:solidFill>
                <a:latin typeface="Arial"/>
                <a:ea typeface="Arial"/>
                <a:cs typeface="Arial"/>
                <a:sym typeface="Arial"/>
              </a:rPr>
              <a:t>COVID</a:t>
            </a:r>
            <a:r>
              <a:rPr lang="es-ES" sz="1300" dirty="0">
                <a:solidFill>
                  <a:srgbClr val="000000"/>
                </a:solidFill>
                <a:latin typeface="Arial"/>
                <a:ea typeface="Arial"/>
                <a:cs typeface="Arial"/>
                <a:sym typeface="Arial"/>
              </a:rPr>
              <a:t>-19 se desarrollaron demasiado rápido para ser seguras</a:t>
            </a:r>
            <a:r>
              <a:rPr lang="en" sz="1300" dirty="0">
                <a:solidFill>
                  <a:srgbClr val="000000"/>
                </a:solidFill>
                <a:latin typeface="Arial"/>
                <a:ea typeface="Arial"/>
                <a:cs typeface="Arial"/>
                <a:sym typeface="Arial"/>
              </a:rPr>
              <a:t>?</a:t>
            </a:r>
            <a:endParaRPr sz="1300">
              <a:solidFill>
                <a:srgbClr val="000000"/>
              </a:solidFill>
              <a:latin typeface="Arial"/>
              <a:ea typeface="Arial"/>
              <a:cs typeface="Arial"/>
              <a:sym typeface="Arial"/>
            </a:endParaRPr>
          </a:p>
          <a:p>
            <a:pPr lvl="1" indent="-266700">
              <a:spcBef>
                <a:spcPts val="1000"/>
              </a:spcBef>
              <a:buClr>
                <a:srgbClr val="000000"/>
              </a:buClr>
              <a:buSzPts val="600"/>
              <a:buFont typeface="Arial"/>
              <a:buChar char="○"/>
            </a:pPr>
            <a:r>
              <a:rPr lang="es-ES" sz="600" dirty="0">
                <a:solidFill>
                  <a:srgbClr val="000000"/>
                </a:solidFill>
                <a:latin typeface="Arial"/>
                <a:ea typeface="Arial"/>
                <a:cs typeface="Arial"/>
                <a:sym typeface="Arial"/>
              </a:rPr>
              <a:t>"No", dice </a:t>
            </a:r>
            <a:r>
              <a:rPr lang="es-ES" sz="600" dirty="0" err="1">
                <a:solidFill>
                  <a:srgbClr val="000000"/>
                </a:solidFill>
                <a:latin typeface="Arial"/>
                <a:ea typeface="Arial"/>
                <a:cs typeface="Arial"/>
                <a:sym typeface="Arial"/>
              </a:rPr>
              <a:t>Golden</a:t>
            </a:r>
            <a:r>
              <a:rPr lang="es-ES" sz="600" dirty="0">
                <a:solidFill>
                  <a:srgbClr val="000000"/>
                </a:solidFill>
                <a:latin typeface="Arial"/>
                <a:ea typeface="Arial"/>
                <a:cs typeface="Arial"/>
                <a:sym typeface="Arial"/>
              </a:rPr>
              <a:t>. "Aunque la gente está comprensiblemente preocupada por la rapidez con la que estas vacunas salieron al mercado, y a pesar del nombre '</a:t>
            </a:r>
            <a:r>
              <a:rPr lang="es-ES" sz="600" dirty="0" err="1">
                <a:solidFill>
                  <a:srgbClr val="000000"/>
                </a:solidFill>
                <a:latin typeface="Arial"/>
                <a:ea typeface="Arial"/>
                <a:cs typeface="Arial"/>
                <a:sym typeface="Arial"/>
              </a:rPr>
              <a:t>Warp</a:t>
            </a:r>
            <a:r>
              <a:rPr lang="es-ES" sz="600" dirty="0">
                <a:solidFill>
                  <a:srgbClr val="000000"/>
                </a:solidFill>
                <a:latin typeface="Arial"/>
                <a:ea typeface="Arial"/>
                <a:cs typeface="Arial"/>
                <a:sym typeface="Arial"/>
              </a:rPr>
              <a:t> </a:t>
            </a:r>
            <a:r>
              <a:rPr lang="es-ES" sz="600" dirty="0" err="1">
                <a:solidFill>
                  <a:srgbClr val="000000"/>
                </a:solidFill>
                <a:latin typeface="Arial"/>
                <a:ea typeface="Arial"/>
                <a:cs typeface="Arial"/>
                <a:sym typeface="Arial"/>
              </a:rPr>
              <a:t>Speed</a:t>
            </a:r>
            <a:r>
              <a:rPr lang="es-ES" sz="600" dirty="0">
                <a:solidFill>
                  <a:srgbClr val="000000"/>
                </a:solidFill>
                <a:latin typeface="Arial"/>
                <a:ea typeface="Arial"/>
                <a:cs typeface="Arial"/>
                <a:sym typeface="Arial"/>
              </a:rPr>
              <a:t>', sabemos que hubo amplios ensayos que se realizaron correctamente. No se tomaron atajos. Más información sobre la seguridad de las vacunas</a:t>
            </a:r>
            <a:r>
              <a:rPr lang="en" sz="600" dirty="0">
                <a:solidFill>
                  <a:srgbClr val="000000"/>
                </a:solidFill>
                <a:latin typeface="Arial"/>
                <a:ea typeface="Arial"/>
                <a:cs typeface="Arial"/>
                <a:sym typeface="Arial"/>
              </a:rPr>
              <a:t>.</a:t>
            </a:r>
            <a:endParaRPr sz="600">
              <a:solidFill>
                <a:srgbClr val="000000"/>
              </a:solidFill>
              <a:latin typeface="Arial"/>
              <a:ea typeface="Arial"/>
              <a:cs typeface="Arial"/>
              <a:sym typeface="Arial"/>
            </a:endParaRPr>
          </a:p>
          <a:p>
            <a:pPr marL="0" lvl="0" indent="0" algn="l" rtl="0">
              <a:spcBef>
                <a:spcPts val="1000"/>
              </a:spcBef>
              <a:spcAft>
                <a:spcPts val="0"/>
              </a:spcAft>
              <a:buNone/>
            </a:pPr>
            <a:endParaRPr sz="1300">
              <a:solidFill>
                <a:srgbClr val="000000"/>
              </a:solidFill>
              <a:latin typeface="Arial"/>
              <a:ea typeface="Arial"/>
              <a:cs typeface="Arial"/>
              <a:sym typeface="Arial"/>
            </a:endParaRPr>
          </a:p>
          <a:p>
            <a:pPr lvl="0" indent="-311150">
              <a:spcBef>
                <a:spcPts val="1000"/>
              </a:spcBef>
              <a:buClr>
                <a:srgbClr val="000000"/>
              </a:buClr>
              <a:buSzPts val="1300"/>
              <a:buFont typeface="Arial"/>
              <a:buChar char="●"/>
            </a:pPr>
            <a:r>
              <a:rPr lang="it-IT" sz="1300" dirty="0">
                <a:solidFill>
                  <a:srgbClr val="000000"/>
                </a:solidFill>
                <a:latin typeface="Arial"/>
                <a:ea typeface="Arial"/>
                <a:cs typeface="Arial"/>
                <a:sym typeface="Arial"/>
              </a:rPr>
              <a:t>¿La vacuna contra la COVID-19 cambia mi ADN?</a:t>
            </a:r>
          </a:p>
          <a:p>
            <a:pPr lvl="1" indent="-285750">
              <a:spcBef>
                <a:spcPts val="1000"/>
              </a:spcBef>
              <a:buClr>
                <a:srgbClr val="000000"/>
              </a:buClr>
              <a:buSzPts val="900"/>
              <a:buFont typeface="Arial"/>
              <a:buChar char="○"/>
            </a:pPr>
            <a:r>
              <a:rPr lang="en" sz="900" dirty="0">
                <a:solidFill>
                  <a:srgbClr val="000000"/>
                </a:solidFill>
                <a:latin typeface="Arial"/>
                <a:ea typeface="Arial"/>
                <a:cs typeface="Arial"/>
                <a:sym typeface="Arial"/>
              </a:rPr>
              <a:t>“</a:t>
            </a:r>
            <a:r>
              <a:rPr lang="es-ES" sz="900" dirty="0">
                <a:solidFill>
                  <a:srgbClr val="000000"/>
                </a:solidFill>
                <a:latin typeface="Arial"/>
                <a:ea typeface="Arial"/>
                <a:cs typeface="Arial"/>
                <a:sym typeface="Arial"/>
              </a:rPr>
              <a:t>No", dice </a:t>
            </a:r>
            <a:r>
              <a:rPr lang="es-ES" sz="900" dirty="0" err="1">
                <a:solidFill>
                  <a:srgbClr val="000000"/>
                </a:solidFill>
                <a:latin typeface="Arial"/>
                <a:ea typeface="Arial"/>
                <a:cs typeface="Arial"/>
                <a:sym typeface="Arial"/>
              </a:rPr>
              <a:t>Golden</a:t>
            </a:r>
            <a:r>
              <a:rPr lang="es-ES" sz="900" dirty="0">
                <a:solidFill>
                  <a:srgbClr val="000000"/>
                </a:solidFill>
                <a:latin typeface="Arial"/>
                <a:ea typeface="Arial"/>
                <a:cs typeface="Arial"/>
                <a:sym typeface="Arial"/>
              </a:rPr>
              <a:t>. "Las vacunas no afectan al núcleo de las células, donde reside el ADN. Las tecnologías no son nuevas.</a:t>
            </a:r>
          </a:p>
          <a:p>
            <a:pPr lvl="1" indent="-285750">
              <a:spcBef>
                <a:spcPts val="1000"/>
              </a:spcBef>
              <a:buClr>
                <a:srgbClr val="000000"/>
              </a:buClr>
              <a:buSzPts val="900"/>
              <a:buFont typeface="Arial"/>
              <a:buChar char="○"/>
            </a:pPr>
            <a:r>
              <a:rPr lang="es-ES" sz="900" dirty="0">
                <a:solidFill>
                  <a:srgbClr val="000000"/>
                </a:solidFill>
                <a:latin typeface="Arial"/>
                <a:ea typeface="Arial"/>
                <a:cs typeface="Arial"/>
                <a:sym typeface="Arial"/>
              </a:rPr>
              <a:t>"La Dra. </a:t>
            </a:r>
            <a:r>
              <a:rPr lang="es-ES" sz="900" dirty="0" err="1">
                <a:solidFill>
                  <a:srgbClr val="000000"/>
                </a:solidFill>
                <a:latin typeface="Arial"/>
                <a:ea typeface="Arial"/>
                <a:cs typeface="Arial"/>
                <a:sym typeface="Arial"/>
              </a:rPr>
              <a:t>Kizzmekia</a:t>
            </a:r>
            <a:r>
              <a:rPr lang="es-ES" sz="900" dirty="0">
                <a:solidFill>
                  <a:srgbClr val="000000"/>
                </a:solidFill>
                <a:latin typeface="Arial"/>
                <a:ea typeface="Arial"/>
                <a:cs typeface="Arial"/>
                <a:sym typeface="Arial"/>
              </a:rPr>
              <a:t> </a:t>
            </a:r>
            <a:r>
              <a:rPr lang="es-ES" sz="900" dirty="0" err="1">
                <a:solidFill>
                  <a:srgbClr val="000000"/>
                </a:solidFill>
                <a:latin typeface="Arial"/>
                <a:ea typeface="Arial"/>
                <a:cs typeface="Arial"/>
                <a:sym typeface="Arial"/>
              </a:rPr>
              <a:t>Corbett</a:t>
            </a:r>
            <a:r>
              <a:rPr lang="es-ES" sz="900" dirty="0">
                <a:solidFill>
                  <a:srgbClr val="000000"/>
                </a:solidFill>
                <a:latin typeface="Arial"/>
                <a:ea typeface="Arial"/>
                <a:cs typeface="Arial"/>
                <a:sym typeface="Arial"/>
              </a:rPr>
              <a:t> ayudó a desarrollar las vacunas", añade </a:t>
            </a:r>
            <a:r>
              <a:rPr lang="es-ES" sz="900" dirty="0" err="1">
                <a:solidFill>
                  <a:srgbClr val="000000"/>
                </a:solidFill>
                <a:latin typeface="Arial"/>
                <a:ea typeface="Arial"/>
                <a:cs typeface="Arial"/>
                <a:sym typeface="Arial"/>
              </a:rPr>
              <a:t>Golden</a:t>
            </a:r>
            <a:r>
              <a:rPr lang="es-ES" sz="900" dirty="0">
                <a:solidFill>
                  <a:srgbClr val="000000"/>
                </a:solidFill>
                <a:latin typeface="Arial"/>
                <a:ea typeface="Arial"/>
                <a:cs typeface="Arial"/>
                <a:sym typeface="Arial"/>
              </a:rPr>
              <a:t>, refiriéndose a la inmunóloga viral afroamericana de los Institutos Nacionales de Salud [ahora profesora adjunta en Harvard]. Añade que otros líderes de comunidades de color se ofrecieron como voluntarios para participar en las pruebas, y señala que "el Dr. </a:t>
            </a:r>
            <a:r>
              <a:rPr lang="es-ES" sz="900" dirty="0" err="1">
                <a:solidFill>
                  <a:srgbClr val="000000"/>
                </a:solidFill>
                <a:latin typeface="Arial"/>
                <a:ea typeface="Arial"/>
                <a:cs typeface="Arial"/>
                <a:sym typeface="Arial"/>
              </a:rPr>
              <a:t>Freeman</a:t>
            </a:r>
            <a:r>
              <a:rPr lang="es-ES" sz="900" dirty="0">
                <a:solidFill>
                  <a:srgbClr val="000000"/>
                </a:solidFill>
                <a:latin typeface="Arial"/>
                <a:ea typeface="Arial"/>
                <a:cs typeface="Arial"/>
                <a:sym typeface="Arial"/>
              </a:rPr>
              <a:t> </a:t>
            </a:r>
            <a:r>
              <a:rPr lang="es-ES" sz="900" dirty="0" err="1">
                <a:solidFill>
                  <a:srgbClr val="000000"/>
                </a:solidFill>
                <a:latin typeface="Arial"/>
                <a:ea typeface="Arial"/>
                <a:cs typeface="Arial"/>
                <a:sym typeface="Arial"/>
              </a:rPr>
              <a:t>Hrabowski</a:t>
            </a:r>
            <a:r>
              <a:rPr lang="es-ES" sz="900" dirty="0">
                <a:solidFill>
                  <a:srgbClr val="000000"/>
                </a:solidFill>
                <a:latin typeface="Arial"/>
                <a:ea typeface="Arial"/>
                <a:cs typeface="Arial"/>
                <a:sym typeface="Arial"/>
              </a:rPr>
              <a:t> III, presidente de la Universidad de Maryland, en el condado de Baltimore, participó en el ensayo clínico".</a:t>
            </a:r>
          </a:p>
          <a:p>
            <a:pPr marL="0" lvl="0" indent="0" algn="l" rtl="0">
              <a:spcBef>
                <a:spcPts val="1000"/>
              </a:spcBef>
              <a:spcAft>
                <a:spcPts val="0"/>
              </a:spcAft>
              <a:buNone/>
            </a:pPr>
            <a:endParaRPr sz="900">
              <a:solidFill>
                <a:srgbClr val="000000"/>
              </a:solidFill>
              <a:latin typeface="Arial"/>
              <a:ea typeface="Arial"/>
              <a:cs typeface="Arial"/>
              <a:sym typeface="Arial"/>
            </a:endParaRPr>
          </a:p>
          <a:p>
            <a:pPr marL="0" lvl="0" indent="0" algn="l" rtl="0">
              <a:lnSpc>
                <a:spcPct val="100000"/>
              </a:lnSpc>
              <a:spcBef>
                <a:spcPts val="1000"/>
              </a:spcBef>
              <a:spcAft>
                <a:spcPts val="0"/>
              </a:spcAft>
              <a:buNone/>
            </a:pPr>
            <a:r>
              <a:rPr lang="en" sz="1100" dirty="0">
                <a:solidFill>
                  <a:srgbClr val="000000"/>
                </a:solidFill>
                <a:latin typeface="Arial"/>
                <a:ea typeface="Arial"/>
                <a:cs typeface="Arial"/>
                <a:sym typeface="Arial"/>
              </a:rPr>
              <a:t>Fuentes: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COVID-19 Vaccines and People of Color | Johns Hopkins Medicine</a:t>
            </a:r>
            <a:endParaRPr sz="900">
              <a:solidFill>
                <a:srgbClr val="000000"/>
              </a:solidFill>
              <a:latin typeface="Arial"/>
              <a:ea typeface="Arial"/>
              <a:cs typeface="Arial"/>
              <a:sym typeface="Arial"/>
            </a:endParaRPr>
          </a:p>
          <a:p>
            <a:pPr marL="457200" lvl="0" indent="0" algn="l" rtl="0">
              <a:spcBef>
                <a:spcPts val="0"/>
              </a:spcBef>
              <a:spcAft>
                <a:spcPts val="1000"/>
              </a:spcAft>
              <a:buNone/>
            </a:pPr>
            <a:endParaRPr sz="1300">
              <a:solidFill>
                <a:srgbClr val="000000"/>
              </a:solidFill>
              <a:latin typeface="Arial"/>
              <a:ea typeface="Arial"/>
              <a:cs typeface="Arial"/>
              <a:sym typeface="Arial"/>
            </a:endParaRPr>
          </a:p>
        </p:txBody>
      </p:sp>
      <p:pic>
        <p:nvPicPr>
          <p:cNvPr id="152" name="Google Shape;152;p22"/>
          <p:cNvPicPr preferRelativeResize="0"/>
          <p:nvPr/>
        </p:nvPicPr>
        <p:blipFill>
          <a:blip r:embed="rId4">
            <a:alphaModFix/>
          </a:blip>
          <a:stretch>
            <a:fillRect/>
          </a:stretch>
        </p:blipFill>
        <p:spPr>
          <a:xfrm>
            <a:off x="5502825" y="584788"/>
            <a:ext cx="3263100" cy="3691829"/>
          </a:xfrm>
          <a:prstGeom prst="rect">
            <a:avLst/>
          </a:prstGeom>
          <a:noFill/>
          <a:ln>
            <a:noFill/>
          </a:ln>
        </p:spPr>
      </p:pic>
      <p:sp>
        <p:nvSpPr>
          <p:cNvPr id="153" name="Google Shape;153;p22"/>
          <p:cNvSpPr txBox="1"/>
          <p:nvPr/>
        </p:nvSpPr>
        <p:spPr>
          <a:xfrm>
            <a:off x="5472600" y="4360125"/>
            <a:ext cx="3450900" cy="830966"/>
          </a:xfrm>
          <a:prstGeom prst="rect">
            <a:avLst/>
          </a:prstGeom>
          <a:noFill/>
          <a:ln>
            <a:noFill/>
          </a:ln>
        </p:spPr>
        <p:txBody>
          <a:bodyPr spcFirstLastPara="1" wrap="square" lIns="91425" tIns="91425" rIns="91425" bIns="91425" anchor="t" anchorCtr="0">
            <a:spAutoFit/>
          </a:bodyPr>
          <a:lstStyle/>
          <a:p>
            <a:pPr lvl="0"/>
            <a:r>
              <a:rPr lang="es-ES" dirty="0" err="1">
                <a:latin typeface="Proxima Nova"/>
                <a:ea typeface="Proxima Nova"/>
                <a:cs typeface="Proxima Nova"/>
                <a:sym typeface="Proxima Nova"/>
              </a:rPr>
              <a:t>Sherita</a:t>
            </a:r>
            <a:r>
              <a:rPr lang="es-ES" dirty="0">
                <a:latin typeface="Proxima Nova"/>
                <a:ea typeface="Proxima Nova"/>
                <a:cs typeface="Proxima Nova"/>
                <a:sym typeface="Proxima Nova"/>
              </a:rPr>
              <a:t> Hill </a:t>
            </a:r>
            <a:r>
              <a:rPr lang="es-ES" dirty="0" err="1">
                <a:latin typeface="Proxima Nova"/>
                <a:ea typeface="Proxima Nova"/>
                <a:cs typeface="Proxima Nova"/>
                <a:sym typeface="Proxima Nova"/>
              </a:rPr>
              <a:t>Golden</a:t>
            </a:r>
            <a:r>
              <a:rPr lang="es-ES" dirty="0">
                <a:latin typeface="Proxima Nova"/>
                <a:ea typeface="Proxima Nova"/>
                <a:cs typeface="Proxima Nova"/>
                <a:sym typeface="Proxima Nova"/>
              </a:rPr>
              <a:t>, doctora en medicina, vicepresidenta y directora de diversidad de Johns Hopkins Medicine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lvl="0"/>
            <a:r>
              <a:rPr lang="es-ES" dirty="0">
                <a:latin typeface="Arial"/>
                <a:ea typeface="Arial"/>
                <a:cs typeface="Arial"/>
                <a:sym typeface="Arial"/>
              </a:rPr>
              <a:t>¿Es segura la vacuna contra la </a:t>
            </a:r>
            <a:r>
              <a:rPr lang="es-ES" dirty="0" err="1">
                <a:latin typeface="Arial"/>
                <a:ea typeface="Arial"/>
                <a:cs typeface="Arial"/>
                <a:sym typeface="Arial"/>
              </a:rPr>
              <a:t>COVID</a:t>
            </a:r>
            <a:r>
              <a:rPr lang="es-ES" dirty="0">
                <a:latin typeface="Arial"/>
                <a:ea typeface="Arial"/>
                <a:cs typeface="Arial"/>
                <a:sym typeface="Arial"/>
              </a:rPr>
              <a:t>-19? </a:t>
            </a:r>
            <a:endParaRPr>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Cientos de millones de personas han recibido con seguridad la vacuna contra la </a:t>
            </a:r>
            <a:r>
              <a:rPr lang="es-ES" dirty="0" err="1">
                <a:solidFill>
                  <a:srgbClr val="000000"/>
                </a:solidFill>
                <a:latin typeface="Arial"/>
                <a:ea typeface="Arial"/>
                <a:cs typeface="Arial"/>
                <a:sym typeface="Arial"/>
              </a:rPr>
              <a:t>COVID</a:t>
            </a:r>
            <a:r>
              <a:rPr lang="es-ES" dirty="0">
                <a:solidFill>
                  <a:srgbClr val="000000"/>
                </a:solidFill>
                <a:latin typeface="Arial"/>
                <a:ea typeface="Arial"/>
                <a:cs typeface="Arial"/>
                <a:sym typeface="Arial"/>
              </a:rPr>
              <a:t>-19</a:t>
            </a:r>
            <a:endParaRPr>
              <a:solidFill>
                <a:srgbClr val="000000"/>
              </a:solidFill>
              <a:latin typeface="Arial"/>
              <a:ea typeface="Arial"/>
              <a:cs typeface="Arial"/>
              <a:sym typeface="Arial"/>
            </a:endParaRPr>
          </a:p>
        </p:txBody>
      </p:sp>
      <p:sp>
        <p:nvSpPr>
          <p:cNvPr id="164" name="Google Shape;164;p24"/>
          <p:cNvSpPr txBox="1">
            <a:spLocks noGrp="1"/>
          </p:cNvSpPr>
          <p:nvPr>
            <p:ph type="body" idx="1"/>
          </p:nvPr>
        </p:nvSpPr>
        <p:spPr>
          <a:xfrm>
            <a:off x="215352" y="1483895"/>
            <a:ext cx="5067000" cy="2998500"/>
          </a:xfrm>
          <a:prstGeom prst="rect">
            <a:avLst/>
          </a:prstGeom>
        </p:spPr>
        <p:txBody>
          <a:bodyPr spcFirstLastPara="1" wrap="square" lIns="91425" tIns="91425" rIns="91425" bIns="91425" anchor="t" anchorCtr="0">
            <a:noAutofit/>
          </a:bodyPr>
          <a:lstStyle/>
          <a:p>
            <a:pPr marL="0" lvl="0" indent="0">
              <a:buNone/>
            </a:pPr>
            <a:r>
              <a:rPr lang="es-ES" sz="1000" dirty="0">
                <a:solidFill>
                  <a:srgbClr val="000000"/>
                </a:solidFill>
                <a:latin typeface="Arial"/>
                <a:ea typeface="Arial"/>
                <a:cs typeface="Arial"/>
                <a:sym typeface="Arial"/>
              </a:rPr>
              <a:t>Se han administrado más de 559 millones de dosis de la vacuna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en los Estados Unidos desde el 14 de diciembre de 2020 hasta el 28 de marzo de 2022. Para ver el número total actual de vacunas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que se han administrado en los Estados Unidos, visite el rastreador de datos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 de los </a:t>
            </a:r>
            <a:r>
              <a:rPr lang="es-ES" sz="1000" dirty="0" err="1">
                <a:solidFill>
                  <a:srgbClr val="000000"/>
                </a:solidFill>
                <a:latin typeface="Arial"/>
                <a:ea typeface="Arial"/>
                <a:cs typeface="Arial"/>
                <a:sym typeface="Arial"/>
              </a:rPr>
              <a:t>CDC</a:t>
            </a:r>
            <a:r>
              <a:rPr lang="es-ES" sz="1000" dirty="0">
                <a:solidFill>
                  <a:srgbClr val="000000"/>
                </a:solidFill>
                <a:latin typeface="Arial"/>
                <a:ea typeface="Arial"/>
                <a:cs typeface="Arial"/>
                <a:sym typeface="Arial"/>
              </a:rPr>
              <a:t>.</a:t>
            </a:r>
          </a:p>
          <a:p>
            <a:pPr marL="0" lvl="0" indent="0">
              <a:buNone/>
            </a:pPr>
            <a:r>
              <a:rPr lang="es-ES" sz="1000" dirty="0">
                <a:solidFill>
                  <a:srgbClr val="000000"/>
                </a:solidFill>
                <a:latin typeface="Arial"/>
                <a:ea typeface="Arial"/>
                <a:cs typeface="Arial"/>
                <a:sym typeface="Arial"/>
              </a:rPr>
              <a:t>Las vacunas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son seguras y eficaces. Las vacunas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se evaluaron en decenas de miles de participantes en ensayos clínicos. Las vacunas cumplieron con los rigurosos estándares científicos de la Administración de Alimentos y Medicamentos (</a:t>
            </a:r>
            <a:r>
              <a:rPr lang="es-ES" sz="1000" dirty="0" err="1">
                <a:solidFill>
                  <a:srgbClr val="000000"/>
                </a:solidFill>
                <a:latin typeface="Arial"/>
                <a:ea typeface="Arial"/>
                <a:cs typeface="Arial"/>
                <a:sym typeface="Arial"/>
              </a:rPr>
              <a:t>FDA</a:t>
            </a:r>
            <a:r>
              <a:rPr lang="es-ES" sz="1000" dirty="0">
                <a:solidFill>
                  <a:srgbClr val="000000"/>
                </a:solidFill>
                <a:latin typeface="Arial"/>
                <a:ea typeface="Arial"/>
                <a:cs typeface="Arial"/>
                <a:sym typeface="Arial"/>
              </a:rPr>
              <a:t>) en cuanto a seguridad, eficacia y calidad de fabricación necesarios para apoyar la autorización de uso de emergencia (EUA). Obtenga más información sobre las EUA en este </a:t>
            </a:r>
            <a:r>
              <a:rPr lang="es-ES" sz="1000" dirty="0" err="1">
                <a:solidFill>
                  <a:srgbClr val="000000"/>
                </a:solidFill>
                <a:latin typeface="Arial"/>
                <a:ea typeface="Arial"/>
                <a:cs typeface="Arial"/>
                <a:sym typeface="Arial"/>
              </a:rPr>
              <a:t>video.icono</a:t>
            </a:r>
            <a:r>
              <a:rPr lang="es-ES" sz="1000" dirty="0">
                <a:solidFill>
                  <a:srgbClr val="000000"/>
                </a:solidFill>
                <a:latin typeface="Arial"/>
                <a:ea typeface="Arial"/>
                <a:cs typeface="Arial"/>
                <a:sym typeface="Arial"/>
              </a:rPr>
              <a:t> externo</a:t>
            </a:r>
          </a:p>
          <a:p>
            <a:pPr marL="0" lvl="0" indent="0">
              <a:buNone/>
            </a:pPr>
            <a:r>
              <a:rPr lang="es-ES" sz="1000" dirty="0">
                <a:solidFill>
                  <a:srgbClr val="000000"/>
                </a:solidFill>
                <a:latin typeface="Arial"/>
                <a:ea typeface="Arial"/>
                <a:cs typeface="Arial"/>
                <a:sym typeface="Arial"/>
              </a:rPr>
              <a:t>Las vacunas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de Pfizer-</a:t>
            </a:r>
            <a:r>
              <a:rPr lang="es-ES" sz="1000" dirty="0" err="1">
                <a:solidFill>
                  <a:srgbClr val="000000"/>
                </a:solidFill>
                <a:latin typeface="Arial"/>
                <a:ea typeface="Arial"/>
                <a:cs typeface="Arial"/>
                <a:sym typeface="Arial"/>
              </a:rPr>
              <a:t>BioNTech</a:t>
            </a:r>
            <a:r>
              <a:rPr lang="es-ES" sz="1000" dirty="0">
                <a:solidFill>
                  <a:srgbClr val="000000"/>
                </a:solidFill>
                <a:latin typeface="Arial"/>
                <a:ea typeface="Arial"/>
                <a:cs typeface="Arial"/>
                <a:sym typeface="Arial"/>
              </a:rPr>
              <a:t>, Moderna y Johnson &amp; Johnson/</a:t>
            </a:r>
            <a:r>
              <a:rPr lang="es-ES" sz="1000" dirty="0" err="1">
                <a:solidFill>
                  <a:srgbClr val="000000"/>
                </a:solidFill>
                <a:latin typeface="Arial"/>
                <a:ea typeface="Arial"/>
                <a:cs typeface="Arial"/>
                <a:sym typeface="Arial"/>
              </a:rPr>
              <a:t>Janssen</a:t>
            </a:r>
            <a:r>
              <a:rPr lang="es-ES" sz="1000" dirty="0">
                <a:solidFill>
                  <a:srgbClr val="000000"/>
                </a:solidFill>
                <a:latin typeface="Arial"/>
                <a:ea typeface="Arial"/>
                <a:cs typeface="Arial"/>
                <a:sym typeface="Arial"/>
              </a:rPr>
              <a:t> seguirán siendo sometidas al control de seguridad más intensivo de la historia de los Estados Unidos. Esta supervisión incluye el uso de sistemas de control de seguridad tanto establecidos como nuevos para garantizar que las vacunas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sean seguras</a:t>
            </a:r>
            <a:r>
              <a:rPr lang="en" sz="1000" dirty="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marL="0" lvl="0" indent="0" algn="l" rtl="0">
              <a:spcBef>
                <a:spcPts val="1000"/>
              </a:spcBef>
              <a:spcAft>
                <a:spcPts val="0"/>
              </a:spcAft>
              <a:buNone/>
            </a:pPr>
            <a:endParaRPr sz="1000">
              <a:solidFill>
                <a:srgbClr val="000000"/>
              </a:solidFill>
              <a:latin typeface="Arial"/>
              <a:ea typeface="Arial"/>
              <a:cs typeface="Arial"/>
              <a:sym typeface="Arial"/>
            </a:endParaRPr>
          </a:p>
          <a:p>
            <a:pPr marL="0" lvl="0" indent="0" algn="l" rtl="0">
              <a:spcBef>
                <a:spcPts val="1000"/>
              </a:spcBef>
              <a:spcAft>
                <a:spcPts val="1000"/>
              </a:spcAft>
              <a:buNone/>
            </a:pPr>
            <a:r>
              <a:rPr lang="en" sz="1100" dirty="0">
                <a:solidFill>
                  <a:srgbClr val="000000"/>
                </a:solidFill>
                <a:latin typeface="Arial"/>
                <a:ea typeface="Arial"/>
                <a:cs typeface="Arial"/>
                <a:sym typeface="Arial"/>
              </a:rPr>
              <a:t>Fuentes: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Safety of COVID-19 Vaccines | CDC</a:t>
            </a:r>
            <a:r>
              <a:rPr lang="en" sz="1000" dirty="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p:txBody>
      </p:sp>
      <p:pic>
        <p:nvPicPr>
          <p:cNvPr id="165" name="Google Shape;165;p24"/>
          <p:cNvPicPr preferRelativeResize="0"/>
          <p:nvPr/>
        </p:nvPicPr>
        <p:blipFill>
          <a:blip r:embed="rId4">
            <a:alphaModFix/>
          </a:blip>
          <a:stretch>
            <a:fillRect/>
          </a:stretch>
        </p:blipFill>
        <p:spPr>
          <a:xfrm>
            <a:off x="5425400" y="1455263"/>
            <a:ext cx="3347725" cy="2232967"/>
          </a:xfrm>
          <a:prstGeom prst="rect">
            <a:avLst/>
          </a:prstGeom>
          <a:noFill/>
          <a:ln>
            <a:noFill/>
          </a:ln>
        </p:spPr>
      </p:pic>
      <p:pic>
        <p:nvPicPr>
          <p:cNvPr id="166" name="Google Shape;166;p24"/>
          <p:cNvPicPr preferRelativeResize="0"/>
          <p:nvPr/>
        </p:nvPicPr>
        <p:blipFill>
          <a:blip r:embed="rId5">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Efectos secundarios comunes</a:t>
            </a:r>
            <a:endParaRPr>
              <a:solidFill>
                <a:srgbClr val="000000"/>
              </a:solidFill>
              <a:latin typeface="Arial"/>
              <a:ea typeface="Arial"/>
              <a:cs typeface="Arial"/>
              <a:sym typeface="Arial"/>
            </a:endParaRPr>
          </a:p>
        </p:txBody>
      </p:sp>
      <p:sp>
        <p:nvSpPr>
          <p:cNvPr id="172" name="Google Shape;172;p25"/>
          <p:cNvSpPr txBox="1">
            <a:spLocks noGrp="1"/>
          </p:cNvSpPr>
          <p:nvPr>
            <p:ph type="body" idx="1"/>
          </p:nvPr>
        </p:nvSpPr>
        <p:spPr>
          <a:xfrm>
            <a:off x="311700" y="1095540"/>
            <a:ext cx="5264400" cy="2998500"/>
          </a:xfrm>
          <a:prstGeom prst="rect">
            <a:avLst/>
          </a:prstGeom>
        </p:spPr>
        <p:txBody>
          <a:bodyPr spcFirstLastPara="1" wrap="square" lIns="91425" tIns="91425" rIns="91425" bIns="91425" anchor="t" anchorCtr="0">
            <a:noAutofit/>
          </a:bodyPr>
          <a:lstStyle/>
          <a:p>
            <a:pPr marL="0" lvl="0" indent="0">
              <a:buNone/>
            </a:pPr>
            <a:r>
              <a:rPr lang="es-ES" sz="1000" dirty="0">
                <a:solidFill>
                  <a:srgbClr val="000000"/>
                </a:solidFill>
                <a:latin typeface="Arial"/>
                <a:ea typeface="Arial"/>
                <a:cs typeface="Arial"/>
                <a:sym typeface="Arial"/>
              </a:rPr>
              <a:t>Después de la vacunación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algunas personas pueden sentirse mal, con síntomas como fiebre o cansancio durante uno o dos días después de recibir la vacuna. Estos síntomas son normales y son señales de que el cuerpo está creando inmunidad. Algunas personas no tienen efectos secundarios. Otras han informado de efectos secundarios comunes después de la vacunación contra la </a:t>
            </a:r>
            <a:r>
              <a:rPr lang="es-ES" sz="1000" dirty="0" err="1">
                <a:solidFill>
                  <a:srgbClr val="000000"/>
                </a:solidFill>
                <a:latin typeface="Arial"/>
                <a:ea typeface="Arial"/>
                <a:cs typeface="Arial"/>
                <a:sym typeface="Arial"/>
              </a:rPr>
              <a:t>COVID</a:t>
            </a:r>
            <a:r>
              <a:rPr lang="es-ES" sz="1000" dirty="0">
                <a:solidFill>
                  <a:srgbClr val="000000"/>
                </a:solidFill>
                <a:latin typeface="Arial"/>
                <a:ea typeface="Arial"/>
                <a:cs typeface="Arial"/>
                <a:sym typeface="Arial"/>
              </a:rPr>
              <a:t>-19, tales como </a:t>
            </a:r>
            <a:r>
              <a:rPr lang="en" sz="1000" dirty="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a:p>
            <a:pPr marL="457200" lvl="0" indent="0" algn="l" rtl="0">
              <a:spcBef>
                <a:spcPts val="1000"/>
              </a:spcBef>
              <a:spcAft>
                <a:spcPts val="0"/>
              </a:spcAft>
              <a:buNone/>
            </a:pPr>
            <a:endParaRPr sz="1000">
              <a:solidFill>
                <a:srgbClr val="000000"/>
              </a:solidFill>
              <a:latin typeface="Arial"/>
              <a:ea typeface="Arial"/>
              <a:cs typeface="Arial"/>
              <a:sym typeface="Arial"/>
            </a:endParaRP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Hinchazón, enrojecimiento y dolor en el lugar de la inyección</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Fiebre</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Dolor de cabeza</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Cansancio</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Dolor muscular</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Escalofríos</a:t>
            </a:r>
          </a:p>
          <a:p>
            <a:pPr lvl="0" indent="-292100">
              <a:spcBef>
                <a:spcPts val="1000"/>
              </a:spcBef>
              <a:buClr>
                <a:srgbClr val="000000"/>
              </a:buClr>
              <a:buSzPts val="1000"/>
              <a:buFont typeface="Arial"/>
              <a:buChar char="●"/>
            </a:pPr>
            <a:r>
              <a:rPr lang="es-ES" sz="1000" dirty="0">
                <a:solidFill>
                  <a:srgbClr val="000000"/>
                </a:solidFill>
                <a:latin typeface="Arial"/>
                <a:ea typeface="Arial"/>
                <a:cs typeface="Arial"/>
                <a:sym typeface="Arial"/>
              </a:rPr>
              <a:t>Náuseas</a:t>
            </a:r>
          </a:p>
          <a:p>
            <a:pPr marL="0" lvl="0" indent="0">
              <a:spcBef>
                <a:spcPts val="1000"/>
              </a:spcBef>
              <a:spcAft>
                <a:spcPts val="1000"/>
              </a:spcAft>
              <a:buNone/>
            </a:pPr>
            <a:r>
              <a:rPr lang="es-ES" sz="1000" dirty="0">
                <a:solidFill>
                  <a:srgbClr val="000000"/>
                </a:solidFill>
                <a:latin typeface="Arial"/>
                <a:ea typeface="Arial"/>
                <a:cs typeface="Arial"/>
                <a:sym typeface="Arial"/>
              </a:rPr>
              <a:t>Los problemas graves de seguridad son poco frecuentes</a:t>
            </a:r>
          </a:p>
        </p:txBody>
      </p:sp>
      <p:pic>
        <p:nvPicPr>
          <p:cNvPr id="173" name="Google Shape;173;p25"/>
          <p:cNvPicPr preferRelativeResize="0"/>
          <p:nvPr/>
        </p:nvPicPr>
        <p:blipFill>
          <a:blip r:embed="rId3">
            <a:alphaModFix/>
          </a:blip>
          <a:stretch>
            <a:fillRect/>
          </a:stretch>
        </p:blipFill>
        <p:spPr>
          <a:xfrm>
            <a:off x="5643875" y="1427550"/>
            <a:ext cx="3263101" cy="2243382"/>
          </a:xfrm>
          <a:prstGeom prst="rect">
            <a:avLst/>
          </a:prstGeom>
          <a:noFill/>
          <a:ln>
            <a:noFill/>
          </a:ln>
        </p:spPr>
      </p:pic>
      <p:pic>
        <p:nvPicPr>
          <p:cNvPr id="174" name="Google Shape;174;p25"/>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8"/>
        <p:cNvGrpSpPr/>
        <p:nvPr/>
      </p:nvGrpSpPr>
      <p:grpSpPr>
        <a:xfrm>
          <a:off x="0" y="0"/>
          <a:ext cx="0" cy="0"/>
          <a:chOff x="0" y="0"/>
          <a:chExt cx="0" cy="0"/>
        </a:xfrm>
      </p:grpSpPr>
      <p:sp>
        <p:nvSpPr>
          <p:cNvPr id="179" name="Google Shape;179;p26"/>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lvl="0"/>
            <a:r>
              <a:rPr lang="es-ES" dirty="0">
                <a:latin typeface="Arial"/>
                <a:ea typeface="Arial"/>
                <a:cs typeface="Arial"/>
                <a:sym typeface="Arial"/>
              </a:rPr>
              <a:t>¿Por qué vacunarse? </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¿Por qué vacunarse? </a:t>
            </a:r>
            <a:endParaRPr>
              <a:solidFill>
                <a:srgbClr val="000000"/>
              </a:solidFill>
              <a:latin typeface="Arial"/>
              <a:ea typeface="Arial"/>
              <a:cs typeface="Arial"/>
              <a:sym typeface="Arial"/>
            </a:endParaRPr>
          </a:p>
        </p:txBody>
      </p:sp>
      <p:sp>
        <p:nvSpPr>
          <p:cNvPr id="185" name="Google Shape;185;p27"/>
          <p:cNvSpPr txBox="1">
            <a:spLocks noGrp="1"/>
          </p:cNvSpPr>
          <p:nvPr>
            <p:ph type="body" idx="1"/>
          </p:nvPr>
        </p:nvSpPr>
        <p:spPr>
          <a:xfrm>
            <a:off x="311700" y="1297400"/>
            <a:ext cx="8520600" cy="2998500"/>
          </a:xfrm>
          <a:prstGeom prst="rect">
            <a:avLst/>
          </a:prstGeom>
        </p:spPr>
        <p:txBody>
          <a:bodyPr spcFirstLastPara="1" wrap="square" lIns="91425" tIns="91425" rIns="91425" bIns="91425" anchor="t" anchorCtr="0">
            <a:noAutofit/>
          </a:bodyPr>
          <a:lstStyle/>
          <a:p>
            <a:pPr lvl="0" indent="-330200">
              <a:buClr>
                <a:srgbClr val="000000"/>
              </a:buClr>
              <a:buSzPts val="1600"/>
              <a:buFont typeface="Calibri"/>
              <a:buChar char="●"/>
            </a:pPr>
            <a:r>
              <a:rPr lang="es-ES" sz="1600" dirty="0">
                <a:solidFill>
                  <a:srgbClr val="000000"/>
                </a:solidFill>
                <a:latin typeface="Calibri"/>
                <a:ea typeface="Calibri"/>
                <a:cs typeface="Calibri"/>
                <a:sym typeface="Calibri"/>
              </a:rPr>
              <a:t>Enfermar de </a:t>
            </a:r>
            <a:r>
              <a:rPr lang="es-ES" sz="1600" dirty="0" err="1">
                <a:solidFill>
                  <a:srgbClr val="000000"/>
                </a:solidFill>
                <a:latin typeface="Calibri"/>
                <a:ea typeface="Calibri"/>
                <a:cs typeface="Calibri"/>
                <a:sym typeface="Calibri"/>
              </a:rPr>
              <a:t>COVID</a:t>
            </a:r>
            <a:r>
              <a:rPr lang="es-ES" sz="1600" dirty="0">
                <a:solidFill>
                  <a:srgbClr val="000000"/>
                </a:solidFill>
                <a:latin typeface="Calibri"/>
                <a:ea typeface="Calibri"/>
                <a:cs typeface="Calibri"/>
                <a:sym typeface="Calibri"/>
              </a:rPr>
              <a:t>-19 puede tener graves consecuencias</a:t>
            </a:r>
            <a:r>
              <a:rPr lang="en" sz="1600" dirty="0">
                <a:solidFill>
                  <a:srgbClr val="000000"/>
                </a:solidFill>
                <a:latin typeface="Calibri"/>
                <a:ea typeface="Calibri"/>
                <a:cs typeface="Calibri"/>
                <a:sym typeface="Calibri"/>
              </a:rPr>
              <a:t>.</a:t>
            </a:r>
            <a:endParaRPr sz="900">
              <a:solidFill>
                <a:srgbClr val="000000"/>
              </a:solidFill>
              <a:latin typeface="Calibri"/>
              <a:ea typeface="Calibri"/>
              <a:cs typeface="Calibri"/>
              <a:sym typeface="Calibri"/>
            </a:endParaRPr>
          </a:p>
          <a:p>
            <a:pPr lvl="1" indent="-285750">
              <a:spcBef>
                <a:spcPts val="0"/>
              </a:spcBef>
              <a:buClr>
                <a:srgbClr val="000000"/>
              </a:buClr>
              <a:buSzPts val="900"/>
              <a:buFont typeface="Calibri"/>
              <a:buChar char="○"/>
            </a:pPr>
            <a:r>
              <a:rPr lang="es-ES" sz="900" dirty="0">
                <a:solidFill>
                  <a:srgbClr val="000000"/>
                </a:solidFill>
                <a:latin typeface="Calibri"/>
                <a:ea typeface="Calibri"/>
                <a:cs typeface="Calibri"/>
                <a:sym typeface="Calibri"/>
              </a:rPr>
              <a:t>Enfermar contra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puede causar una enfermedad grave o la muerte, incluso en los niños, y no podemos predecir de forma confiable quién tendrá una enfermedad leve o grave.</a:t>
            </a:r>
          </a:p>
          <a:p>
            <a:pPr lvl="1" indent="-285750">
              <a:spcBef>
                <a:spcPts val="0"/>
              </a:spcBef>
              <a:buClr>
                <a:srgbClr val="000000"/>
              </a:buClr>
              <a:buSzPts val="900"/>
              <a:buFont typeface="Calibri"/>
              <a:buChar char="○"/>
            </a:pPr>
            <a:r>
              <a:rPr lang="es-ES" sz="900" dirty="0">
                <a:solidFill>
                  <a:srgbClr val="000000"/>
                </a:solidFill>
                <a:latin typeface="Calibri"/>
                <a:ea typeface="Calibri"/>
                <a:cs typeface="Calibri"/>
                <a:sym typeface="Calibri"/>
              </a:rPr>
              <a:t>Puede tener problemas de salud a largo plazo después de la infección por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Incluso las personas que no tienen síntomas cuando se infectan inicialmente pueden tener estos problemas de salud continuos.</a:t>
            </a:r>
          </a:p>
          <a:p>
            <a:pPr lvl="1" indent="-285750">
              <a:spcBef>
                <a:spcPts val="0"/>
              </a:spcBef>
              <a:buClr>
                <a:srgbClr val="000000"/>
              </a:buClr>
              <a:buSzPts val="900"/>
              <a:buFont typeface="Calibri"/>
              <a:buChar char="○"/>
            </a:pPr>
            <a:r>
              <a:rPr lang="es-ES" sz="900" dirty="0">
                <a:solidFill>
                  <a:srgbClr val="000000"/>
                </a:solidFill>
                <a:latin typeface="Calibri"/>
                <a:ea typeface="Calibri"/>
                <a:cs typeface="Calibri"/>
                <a:sym typeface="Calibri"/>
              </a:rPr>
              <a:t>Las personas que están enfermas contra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pueden contagiar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a otras personas, como amigos y familiares que no reúnen los requisitos para la vacunación y personas con mayor riesgo de sufrir una enfermedad grave por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a:t>
            </a:r>
            <a:r>
              <a:rPr lang="en" sz="900" dirty="0">
                <a:solidFill>
                  <a:srgbClr val="000000"/>
                </a:solidFill>
                <a:latin typeface="Calibri"/>
                <a:ea typeface="Calibri"/>
                <a:cs typeface="Calibri"/>
                <a:sym typeface="Calibri"/>
              </a:rPr>
              <a:t>.</a:t>
            </a:r>
            <a:endParaRPr sz="900">
              <a:solidFill>
                <a:srgbClr val="000000"/>
              </a:solidFill>
              <a:latin typeface="Calibri"/>
              <a:ea typeface="Calibri"/>
              <a:cs typeface="Calibri"/>
              <a:sym typeface="Calibri"/>
            </a:endParaRPr>
          </a:p>
          <a:p>
            <a:pPr lvl="0" indent="-330200">
              <a:buClr>
                <a:srgbClr val="000000"/>
              </a:buClr>
              <a:buSzPts val="1600"/>
              <a:buFont typeface="Calibri"/>
              <a:buChar char="●"/>
            </a:pPr>
            <a:r>
              <a:rPr lang="es-ES" sz="1600" dirty="0">
                <a:solidFill>
                  <a:srgbClr val="000000"/>
                </a:solidFill>
                <a:latin typeface="Calibri"/>
                <a:ea typeface="Calibri"/>
                <a:cs typeface="Calibri"/>
                <a:sym typeface="Calibri"/>
              </a:rPr>
              <a:t>Las vacunas contra la </a:t>
            </a:r>
            <a:r>
              <a:rPr lang="es-ES" sz="1600" dirty="0" err="1">
                <a:solidFill>
                  <a:srgbClr val="000000"/>
                </a:solidFill>
                <a:latin typeface="Calibri"/>
                <a:ea typeface="Calibri"/>
                <a:cs typeface="Calibri"/>
                <a:sym typeface="Calibri"/>
              </a:rPr>
              <a:t>COVID</a:t>
            </a:r>
            <a:r>
              <a:rPr lang="es-ES" sz="1600" dirty="0">
                <a:solidFill>
                  <a:srgbClr val="000000"/>
                </a:solidFill>
                <a:latin typeface="Calibri"/>
                <a:ea typeface="Calibri"/>
                <a:cs typeface="Calibri"/>
                <a:sym typeface="Calibri"/>
              </a:rPr>
              <a:t>-19 son eficaces</a:t>
            </a:r>
          </a:p>
          <a:p>
            <a:pPr lvl="1" indent="-285750">
              <a:spcBef>
                <a:spcPts val="0"/>
              </a:spcBef>
              <a:buClr>
                <a:srgbClr val="000000"/>
              </a:buClr>
              <a:buSzPts val="900"/>
              <a:buFont typeface="Calibri"/>
              <a:buChar char="○"/>
            </a:pPr>
            <a:r>
              <a:rPr lang="es-ES" sz="900" dirty="0">
                <a:solidFill>
                  <a:srgbClr val="000000"/>
                </a:solidFill>
                <a:latin typeface="Calibri"/>
                <a:ea typeface="Calibri"/>
                <a:cs typeface="Calibri"/>
                <a:sym typeface="Calibri"/>
              </a:rPr>
              <a:t>Las vacunas contra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son eficaces y pueden reducir el riesgo de contraer y propagar el virus que causa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Las vacunas contra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 también ayudan a prevenir enfermedades graves y la muerte en niños y adultos, incluso si contraen la </a:t>
            </a:r>
            <a:r>
              <a:rPr lang="es-ES" sz="900" dirty="0" err="1">
                <a:solidFill>
                  <a:srgbClr val="000000"/>
                </a:solidFill>
                <a:latin typeface="Calibri"/>
                <a:ea typeface="Calibri"/>
                <a:cs typeface="Calibri"/>
                <a:sym typeface="Calibri"/>
              </a:rPr>
              <a:t>COVID</a:t>
            </a:r>
            <a:r>
              <a:rPr lang="es-ES" sz="900" dirty="0">
                <a:solidFill>
                  <a:srgbClr val="000000"/>
                </a:solidFill>
                <a:latin typeface="Calibri"/>
                <a:ea typeface="Calibri"/>
                <a:cs typeface="Calibri"/>
                <a:sym typeface="Calibri"/>
              </a:rPr>
              <a:t>-19</a:t>
            </a:r>
            <a:r>
              <a:rPr lang="en" sz="900" dirty="0">
                <a:solidFill>
                  <a:srgbClr val="000000"/>
                </a:solidFill>
                <a:latin typeface="Calibri"/>
                <a:ea typeface="Calibri"/>
                <a:cs typeface="Calibri"/>
                <a:sym typeface="Calibri"/>
              </a:rPr>
              <a:t>.</a:t>
            </a:r>
            <a:endParaRPr sz="900">
              <a:solidFill>
                <a:srgbClr val="000000"/>
              </a:solidFill>
              <a:latin typeface="Calibri"/>
              <a:ea typeface="Calibri"/>
              <a:cs typeface="Calibri"/>
              <a:sym typeface="Calibri"/>
            </a:endParaRPr>
          </a:p>
          <a:p>
            <a:pPr lvl="0" indent="-330200">
              <a:buClr>
                <a:srgbClr val="000000"/>
              </a:buClr>
              <a:buSzPts val="1600"/>
              <a:buFont typeface="Calibri"/>
              <a:buChar char="●"/>
            </a:pPr>
            <a:r>
              <a:rPr lang="es-ES" sz="1600" dirty="0">
                <a:solidFill>
                  <a:srgbClr val="000000"/>
                </a:solidFill>
                <a:latin typeface="Calibri"/>
                <a:ea typeface="Calibri"/>
                <a:cs typeface="Calibri"/>
                <a:sym typeface="Calibri"/>
              </a:rPr>
              <a:t>La vacunación contra la </a:t>
            </a:r>
            <a:r>
              <a:rPr lang="es-ES" sz="1600" dirty="0" err="1">
                <a:solidFill>
                  <a:srgbClr val="000000"/>
                </a:solidFill>
                <a:latin typeface="Calibri"/>
                <a:ea typeface="Calibri"/>
                <a:cs typeface="Calibri"/>
                <a:sym typeface="Calibri"/>
              </a:rPr>
              <a:t>COVID</a:t>
            </a:r>
            <a:r>
              <a:rPr lang="es-ES" sz="1600" dirty="0">
                <a:solidFill>
                  <a:srgbClr val="000000"/>
                </a:solidFill>
                <a:latin typeface="Calibri"/>
                <a:ea typeface="Calibri"/>
                <a:cs typeface="Calibri"/>
                <a:sym typeface="Calibri"/>
              </a:rPr>
              <a:t>-19 es una forma más segura y confiable de crear protección</a:t>
            </a:r>
          </a:p>
          <a:p>
            <a:pPr lvl="1" indent="-292100">
              <a:spcBef>
                <a:spcPts val="0"/>
              </a:spcBef>
              <a:buClr>
                <a:srgbClr val="000000"/>
              </a:buClr>
              <a:buSzPts val="1000"/>
              <a:buFont typeface="Calibri"/>
              <a:buChar char="○"/>
            </a:pPr>
            <a:r>
              <a:rPr lang="es-ES" sz="1000" dirty="0">
                <a:solidFill>
                  <a:srgbClr val="000000"/>
                </a:solidFill>
                <a:latin typeface="Calibri"/>
                <a:ea typeface="Calibri"/>
                <a:cs typeface="Calibri"/>
                <a:sym typeface="Calibri"/>
              </a:rPr>
              <a:t>El nivel de protección que las personas obtienen al tener </a:t>
            </a:r>
            <a:r>
              <a:rPr lang="es-ES" sz="1000" dirty="0" err="1">
                <a:solidFill>
                  <a:srgbClr val="000000"/>
                </a:solidFill>
                <a:latin typeface="Calibri"/>
                <a:ea typeface="Calibri"/>
                <a:cs typeface="Calibri"/>
                <a:sym typeface="Calibri"/>
              </a:rPr>
              <a:t>COVID</a:t>
            </a:r>
            <a:r>
              <a:rPr lang="es-ES" sz="1000" dirty="0">
                <a:solidFill>
                  <a:srgbClr val="000000"/>
                </a:solidFill>
                <a:latin typeface="Calibri"/>
                <a:ea typeface="Calibri"/>
                <a:cs typeface="Calibri"/>
                <a:sym typeface="Calibri"/>
              </a:rPr>
              <a:t>-19 (a veces llamada inmunidad natural) puede variar dependiendo de lo leve o grave que haya sido su enfermedad, del tiempo transcurrido desde su infección y de su edad; y todavía no se dispone de una prueba de anticuerpos que pueda determinar de forma fiable si una persona está protegida de una nueva infección.</a:t>
            </a:r>
          </a:p>
          <a:p>
            <a:pPr lvl="1" indent="-292100">
              <a:spcBef>
                <a:spcPts val="0"/>
              </a:spcBef>
              <a:buClr>
                <a:srgbClr val="000000"/>
              </a:buClr>
              <a:buSzPts val="1000"/>
              <a:buFont typeface="Calibri"/>
              <a:buChar char="○"/>
            </a:pPr>
            <a:r>
              <a:rPr lang="es-ES" sz="1000" dirty="0">
                <a:solidFill>
                  <a:srgbClr val="000000"/>
                </a:solidFill>
                <a:latin typeface="Calibri"/>
                <a:ea typeface="Calibri"/>
                <a:cs typeface="Calibri"/>
                <a:sym typeface="Calibri"/>
              </a:rPr>
              <a:t>Todas las vacunas contra la </a:t>
            </a:r>
            <a:r>
              <a:rPr lang="es-ES" sz="1000" dirty="0" err="1">
                <a:solidFill>
                  <a:srgbClr val="000000"/>
                </a:solidFill>
                <a:latin typeface="Calibri"/>
                <a:ea typeface="Calibri"/>
                <a:cs typeface="Calibri"/>
                <a:sym typeface="Calibri"/>
              </a:rPr>
              <a:t>COVID</a:t>
            </a:r>
            <a:r>
              <a:rPr lang="es-ES" sz="1000" dirty="0">
                <a:solidFill>
                  <a:srgbClr val="000000"/>
                </a:solidFill>
                <a:latin typeface="Calibri"/>
                <a:ea typeface="Calibri"/>
                <a:cs typeface="Calibri"/>
                <a:sym typeface="Calibri"/>
              </a:rPr>
              <a:t>-19 actualmente disponibles en los Estados Unidos son eficaces para prevenir la </a:t>
            </a:r>
            <a:r>
              <a:rPr lang="es-ES" sz="1000" dirty="0" err="1">
                <a:solidFill>
                  <a:srgbClr val="000000"/>
                </a:solidFill>
                <a:latin typeface="Calibri"/>
                <a:ea typeface="Calibri"/>
                <a:cs typeface="Calibri"/>
                <a:sym typeface="Calibri"/>
              </a:rPr>
              <a:t>COVID</a:t>
            </a:r>
            <a:r>
              <a:rPr lang="es-ES" sz="1000" dirty="0">
                <a:solidFill>
                  <a:srgbClr val="000000"/>
                </a:solidFill>
                <a:latin typeface="Calibri"/>
                <a:ea typeface="Calibri"/>
                <a:cs typeface="Calibri"/>
                <a:sym typeface="Calibri"/>
              </a:rPr>
              <a:t>-19. Estar al día en la vacunación contra la </a:t>
            </a:r>
            <a:r>
              <a:rPr lang="es-ES" sz="1000" dirty="0" err="1">
                <a:solidFill>
                  <a:srgbClr val="000000"/>
                </a:solidFill>
                <a:latin typeface="Calibri"/>
                <a:ea typeface="Calibri"/>
                <a:cs typeface="Calibri"/>
                <a:sym typeface="Calibri"/>
              </a:rPr>
              <a:t>COVID</a:t>
            </a:r>
            <a:r>
              <a:rPr lang="es-ES" sz="1000" dirty="0">
                <a:solidFill>
                  <a:srgbClr val="000000"/>
                </a:solidFill>
                <a:latin typeface="Calibri"/>
                <a:ea typeface="Calibri"/>
                <a:cs typeface="Calibri"/>
                <a:sym typeface="Calibri"/>
              </a:rPr>
              <a:t>-19 proporciona a la mayoría de las personas un alto nivel de protección contra la </a:t>
            </a:r>
            <a:r>
              <a:rPr lang="es-ES" sz="1000" dirty="0" err="1">
                <a:solidFill>
                  <a:srgbClr val="000000"/>
                </a:solidFill>
                <a:latin typeface="Calibri"/>
                <a:ea typeface="Calibri"/>
                <a:cs typeface="Calibri"/>
                <a:sym typeface="Calibri"/>
              </a:rPr>
              <a:t>COVID</a:t>
            </a:r>
            <a:r>
              <a:rPr lang="es-ES" sz="1000" dirty="0">
                <a:solidFill>
                  <a:srgbClr val="000000"/>
                </a:solidFill>
                <a:latin typeface="Calibri"/>
                <a:ea typeface="Calibri"/>
                <a:cs typeface="Calibri"/>
                <a:sym typeface="Calibri"/>
              </a:rPr>
              <a:t>-19</a:t>
            </a:r>
            <a:r>
              <a:rPr lang="en" sz="1000" dirty="0">
                <a:solidFill>
                  <a:srgbClr val="000000"/>
                </a:solidFill>
                <a:latin typeface="Calibri"/>
                <a:ea typeface="Calibri"/>
                <a:cs typeface="Calibri"/>
                <a:sym typeface="Calibri"/>
              </a:rPr>
              <a:t>.</a:t>
            </a:r>
            <a:endParaRPr sz="1000">
              <a:solidFill>
                <a:srgbClr val="000000"/>
              </a:solidFill>
              <a:latin typeface="Calibri"/>
              <a:ea typeface="Calibri"/>
              <a:cs typeface="Calibri"/>
              <a:sym typeface="Calibri"/>
            </a:endParaRPr>
          </a:p>
          <a:p>
            <a:pPr marL="0" lvl="0" indent="0" algn="l" rtl="0">
              <a:spcBef>
                <a:spcPts val="1000"/>
              </a:spcBef>
              <a:spcAft>
                <a:spcPts val="0"/>
              </a:spcAft>
              <a:buNone/>
            </a:pPr>
            <a:endParaRPr sz="1000">
              <a:solidFill>
                <a:srgbClr val="000000"/>
              </a:solidFill>
              <a:latin typeface="Calibri"/>
              <a:ea typeface="Calibri"/>
              <a:cs typeface="Calibri"/>
              <a:sym typeface="Calibri"/>
            </a:endParaRPr>
          </a:p>
          <a:p>
            <a:pPr marL="0" lvl="0" indent="0" algn="l" rtl="0">
              <a:lnSpc>
                <a:spcPct val="100000"/>
              </a:lnSpc>
              <a:spcBef>
                <a:spcPts val="1000"/>
              </a:spcBef>
              <a:spcAft>
                <a:spcPts val="0"/>
              </a:spcAft>
              <a:buNone/>
            </a:pPr>
            <a:r>
              <a:rPr lang="en" sz="1100" dirty="0">
                <a:solidFill>
                  <a:srgbClr val="000000"/>
                </a:solidFill>
                <a:latin typeface="Arial"/>
                <a:ea typeface="Arial"/>
                <a:cs typeface="Arial"/>
                <a:sym typeface="Arial"/>
              </a:rPr>
              <a:t>Fuentes: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Benefits of Getting a COVID-19 Vaccine | CDC</a:t>
            </a:r>
            <a:endParaRPr sz="1000">
              <a:solidFill>
                <a:srgbClr val="000000"/>
              </a:solidFill>
              <a:latin typeface="Calibri"/>
              <a:ea typeface="Calibri"/>
              <a:cs typeface="Calibri"/>
              <a:sym typeface="Calibri"/>
            </a:endParaRPr>
          </a:p>
          <a:p>
            <a:pPr marL="0" lvl="0" indent="0" algn="l" rtl="0">
              <a:spcBef>
                <a:spcPts val="0"/>
              </a:spcBef>
              <a:spcAft>
                <a:spcPts val="1000"/>
              </a:spcAft>
              <a:buNone/>
            </a:pPr>
            <a:endParaRPr sz="120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9"/>
        <p:cNvGrpSpPr/>
        <p:nvPr/>
      </p:nvGrpSpPr>
      <p:grpSpPr>
        <a:xfrm>
          <a:off x="0" y="0"/>
          <a:ext cx="0" cy="0"/>
          <a:chOff x="0" y="0"/>
          <a:chExt cx="0" cy="0"/>
        </a:xfrm>
      </p:grpSpPr>
      <p:sp>
        <p:nvSpPr>
          <p:cNvPr id="190" name="Google Shape;190;p28"/>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lvl="0"/>
            <a:r>
              <a:rPr lang="es-ES" sz="5900" dirty="0">
                <a:latin typeface="Arial"/>
                <a:ea typeface="Arial"/>
                <a:cs typeface="Arial"/>
                <a:sym typeface="Arial"/>
              </a:rPr>
              <a:t>El lado positivo: los negros estadounidenses están cambiando la narrativa</a:t>
            </a:r>
            <a:r>
              <a:rPr lang="en" dirty="0">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9"/>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Estudio: los estadounidenses de raza negra vencen las reticencias a las vacunas más rápido que los blancos</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p:txBody>
      </p:sp>
      <p:sp>
        <p:nvSpPr>
          <p:cNvPr id="196" name="Google Shape;196;p29"/>
          <p:cNvSpPr txBox="1">
            <a:spLocks noGrp="1"/>
          </p:cNvSpPr>
          <p:nvPr>
            <p:ph type="body" idx="1"/>
          </p:nvPr>
        </p:nvSpPr>
        <p:spPr>
          <a:xfrm>
            <a:off x="311700" y="1441372"/>
            <a:ext cx="5398500" cy="2998500"/>
          </a:xfrm>
          <a:prstGeom prst="rect">
            <a:avLst/>
          </a:prstGeom>
        </p:spPr>
        <p:txBody>
          <a:bodyPr spcFirstLastPara="1" wrap="square" lIns="91425" tIns="91425" rIns="91425" bIns="91425" anchor="t" anchorCtr="0">
            <a:noAutofit/>
          </a:bodyPr>
          <a:lstStyle/>
          <a:p>
            <a:pPr lvl="0" indent="-298450">
              <a:buClr>
                <a:srgbClr val="000000"/>
              </a:buClr>
              <a:buSzPts val="1100"/>
              <a:buFont typeface="Arial"/>
              <a:buChar char="●"/>
            </a:pPr>
            <a:r>
              <a:rPr lang="es-ES" sz="1100" dirty="0">
                <a:solidFill>
                  <a:srgbClr val="000000"/>
                </a:solidFill>
                <a:latin typeface="Arial"/>
                <a:ea typeface="Arial"/>
                <a:cs typeface="Arial"/>
                <a:sym typeface="Arial"/>
              </a:rPr>
              <a:t>"Al principio de la pandemia, aunque aproximadamente 1 de cada 5 condados de EE. UU. eran desproporcionadamente negros, representaban el 52% de los diagnósticos de </a:t>
            </a:r>
            <a:r>
              <a:rPr lang="es-ES" sz="1100" dirty="0" err="1">
                <a:solidFill>
                  <a:srgbClr val="000000"/>
                </a:solidFill>
                <a:latin typeface="Arial"/>
                <a:ea typeface="Arial"/>
                <a:cs typeface="Arial"/>
                <a:sym typeface="Arial"/>
              </a:rPr>
              <a:t>COVID</a:t>
            </a:r>
            <a:r>
              <a:rPr lang="es-ES" sz="1100" dirty="0">
                <a:solidFill>
                  <a:srgbClr val="000000"/>
                </a:solidFill>
                <a:latin typeface="Arial"/>
                <a:ea typeface="Arial"/>
                <a:cs typeface="Arial"/>
                <a:sym typeface="Arial"/>
              </a:rPr>
              <a:t>-19 y casi el 60% de las muertes relacionadas con la enfermedad a nivel nacional".</a:t>
            </a:r>
          </a:p>
          <a:p>
            <a:pPr lvl="0" indent="-298450">
              <a:buClr>
                <a:srgbClr val="000000"/>
              </a:buClr>
              <a:buSzPts val="1100"/>
              <a:buFont typeface="Arial"/>
              <a:buChar char="●"/>
            </a:pPr>
            <a:r>
              <a:rPr lang="es-ES" sz="1100" dirty="0">
                <a:solidFill>
                  <a:srgbClr val="000000"/>
                </a:solidFill>
                <a:latin typeface="Arial"/>
                <a:ea typeface="Arial"/>
                <a:cs typeface="Arial"/>
                <a:sym typeface="Arial"/>
              </a:rPr>
              <a:t>"Las personas de raza negra han superado las dudas sobre la vacunación contra la </a:t>
            </a:r>
            <a:r>
              <a:rPr lang="es-ES" sz="1100" dirty="0" err="1">
                <a:solidFill>
                  <a:srgbClr val="000000"/>
                </a:solidFill>
                <a:latin typeface="Arial"/>
                <a:ea typeface="Arial"/>
                <a:cs typeface="Arial"/>
                <a:sym typeface="Arial"/>
              </a:rPr>
              <a:t>COVID</a:t>
            </a:r>
            <a:r>
              <a:rPr lang="es-ES" sz="1100" dirty="0">
                <a:solidFill>
                  <a:srgbClr val="000000"/>
                </a:solidFill>
                <a:latin typeface="Arial"/>
                <a:ea typeface="Arial"/>
                <a:cs typeface="Arial"/>
                <a:sym typeface="Arial"/>
              </a:rPr>
              <a:t>-19 más rápidamente que los blancos, según indica una nueva investigación, lo que hace pensar que las barreras de acceso pueden estar contribuyendo más a la disparidad racial en las tasas de vacunación que la desconfianza en el sistema médico".</a:t>
            </a:r>
          </a:p>
          <a:p>
            <a:pPr lvl="0" indent="-298450">
              <a:buClr>
                <a:srgbClr val="000000"/>
              </a:buClr>
              <a:buSzPts val="1100"/>
              <a:buFont typeface="Arial"/>
              <a:buChar char="●"/>
            </a:pPr>
            <a:r>
              <a:rPr lang="es-ES" sz="1100" dirty="0">
                <a:solidFill>
                  <a:srgbClr val="000000"/>
                </a:solidFill>
                <a:latin typeface="Arial"/>
                <a:ea typeface="Arial"/>
                <a:cs typeface="Arial"/>
                <a:sym typeface="Arial"/>
              </a:rPr>
              <a:t>"Un análisis de los resultados de una encuesta publicada recientemente en JAMA Network Open descubrió que las personas de raza negra tenían, en promedio, un poco menos de intención de vacunarse que las de raza blanca cuando se introdujeron las vacunas contra la </a:t>
            </a:r>
            <a:r>
              <a:rPr lang="es-ES" sz="1100" dirty="0" err="1">
                <a:solidFill>
                  <a:srgbClr val="000000"/>
                </a:solidFill>
                <a:latin typeface="Arial"/>
                <a:ea typeface="Arial"/>
                <a:cs typeface="Arial"/>
                <a:sym typeface="Arial"/>
              </a:rPr>
              <a:t>COVID</a:t>
            </a:r>
            <a:r>
              <a:rPr lang="es-ES" sz="1100" dirty="0">
                <a:solidFill>
                  <a:srgbClr val="000000"/>
                </a:solidFill>
                <a:latin typeface="Arial"/>
                <a:ea typeface="Arial"/>
                <a:cs typeface="Arial"/>
                <a:sym typeface="Arial"/>
              </a:rPr>
              <a:t>-19 en diciembre de 2020. Pero las opiniones sobre la necesidad de la vacuna se volvieron más positivas entre las personas negras a un ritmo más rápido en los meses posteriores, según el estudio, lo que parece alimentar un aumento de la disposición de los participantes a vacunarse".</a:t>
            </a:r>
          </a:p>
          <a:p>
            <a:pPr marL="0" lvl="0" indent="0" algn="l" rtl="0">
              <a:lnSpc>
                <a:spcPct val="100000"/>
              </a:lnSpc>
              <a:spcBef>
                <a:spcPts val="1000"/>
              </a:spcBef>
              <a:spcAft>
                <a:spcPts val="0"/>
              </a:spcAft>
              <a:buNone/>
            </a:pPr>
            <a:r>
              <a:rPr lang="en" sz="1100" dirty="0">
                <a:solidFill>
                  <a:srgbClr val="000000"/>
                </a:solidFill>
                <a:latin typeface="Arial"/>
                <a:ea typeface="Arial"/>
                <a:cs typeface="Arial"/>
                <a:sym typeface="Arial"/>
              </a:rPr>
              <a:t>Fuente: </a:t>
            </a:r>
            <a:r>
              <a:rPr lang="en" sz="1100" u="sng" dirty="0">
                <a:solidFill>
                  <a:srgbClr val="2200CC"/>
                </a:solidFill>
                <a:latin typeface="Arial"/>
                <a:ea typeface="Arial"/>
                <a:cs typeface="Arial"/>
                <a:sym typeface="Arial"/>
                <a:hlinkClick r:id="rId3">
                  <a:extLst>
                    <a:ext uri="{A12FA001-AC4F-418D-AE19-62706E023703}">
                      <ahyp:hlinkClr xmlns:ahyp="http://schemas.microsoft.com/office/drawing/2018/hyperlinkcolor" val="tx"/>
                    </a:ext>
                  </a:extLst>
                </a:hlinkClick>
              </a:rPr>
              <a:t>Black Americans Beat Vaccine Hesitancy Faster Than Whites | Healthiest Communities Health News</a:t>
            </a:r>
            <a:endParaRPr sz="1100">
              <a:solidFill>
                <a:srgbClr val="000000"/>
              </a:solidFill>
              <a:latin typeface="Arial"/>
              <a:ea typeface="Arial"/>
              <a:cs typeface="Arial"/>
              <a:sym typeface="Arial"/>
            </a:endParaRPr>
          </a:p>
        </p:txBody>
      </p:sp>
      <p:pic>
        <p:nvPicPr>
          <p:cNvPr id="197" name="Google Shape;197;p29"/>
          <p:cNvPicPr preferRelativeResize="0"/>
          <p:nvPr/>
        </p:nvPicPr>
        <p:blipFill>
          <a:blip r:embed="rId4">
            <a:alphaModFix/>
          </a:blip>
          <a:stretch>
            <a:fillRect/>
          </a:stretch>
        </p:blipFill>
        <p:spPr>
          <a:xfrm>
            <a:off x="5773201" y="1650200"/>
            <a:ext cx="3115526" cy="2078099"/>
          </a:xfrm>
          <a:prstGeom prst="rect">
            <a:avLst/>
          </a:prstGeom>
          <a:noFill/>
          <a:ln>
            <a:noFill/>
          </a:ln>
        </p:spPr>
      </p:pic>
      <p:pic>
        <p:nvPicPr>
          <p:cNvPr id="198" name="Google Shape;198;p29"/>
          <p:cNvPicPr preferRelativeResize="0"/>
          <p:nvPr/>
        </p:nvPicPr>
        <p:blipFill>
          <a:blip r:embed="rId5">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Bibliografía</a:t>
            </a:r>
            <a:endParaRPr>
              <a:solidFill>
                <a:srgbClr val="000000"/>
              </a:solidFill>
              <a:latin typeface="Arial"/>
              <a:ea typeface="Arial"/>
              <a:cs typeface="Arial"/>
              <a:sym typeface="Arial"/>
            </a:endParaRPr>
          </a:p>
        </p:txBody>
      </p:sp>
      <p:sp>
        <p:nvSpPr>
          <p:cNvPr id="204" name="Google Shape;204;p30"/>
          <p:cNvSpPr txBox="1">
            <a:spLocks noGrp="1"/>
          </p:cNvSpPr>
          <p:nvPr>
            <p:ph type="body" idx="1"/>
          </p:nvPr>
        </p:nvSpPr>
        <p:spPr>
          <a:xfrm>
            <a:off x="311700" y="1570325"/>
            <a:ext cx="8520600" cy="299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u="sng" dirty="0">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African introduced practice of immunization against smallpox | Health | insightnews.com</a:t>
            </a:r>
            <a:r>
              <a:rPr lang="en" sz="1100" dirty="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dirty="0">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Myths and Facts about COVID-19 Vaccines | CDC</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dirty="0">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Is the COVID-19 Vaccine Safe? | Johns Hopkins Medicine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dirty="0">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Is the COVID-19 Vaccine Safe? | Johns Hopkins Medicine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dirty="0">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Black Doctors COVID-19 Consortium</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dirty="0">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This COVID-vaccine designer is tackling vaccine hesitancy — in churches and on Twitter</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1000"/>
              </a:spcAft>
              <a:buNone/>
            </a:pPr>
            <a:endParaRPr>
              <a:solidFill>
                <a:srgbClr val="000000"/>
              </a:solidFill>
              <a:latin typeface="Times New Roman"/>
              <a:ea typeface="Times New Roman"/>
              <a:cs typeface="Times New Roman"/>
              <a:sym typeface="Times New Roman"/>
            </a:endParaRPr>
          </a:p>
        </p:txBody>
      </p:sp>
      <p:pic>
        <p:nvPicPr>
          <p:cNvPr id="205" name="Google Shape;205;p30"/>
          <p:cNvPicPr preferRelativeResize="0"/>
          <p:nvPr/>
        </p:nvPicPr>
        <p:blipFill>
          <a:blip r:embed="rId8">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Bibliografía</a:t>
            </a:r>
            <a:r>
              <a:rPr lang="en" dirty="0">
                <a:solidFill>
                  <a:srgbClr val="000000"/>
                </a:solidFill>
                <a:latin typeface="Arial"/>
                <a:ea typeface="Arial"/>
                <a:cs typeface="Arial"/>
                <a:sym typeface="Arial"/>
              </a:rPr>
              <a:t> (continuación)</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p:txBody>
      </p:sp>
      <p:sp>
        <p:nvSpPr>
          <p:cNvPr id="211" name="Google Shape;211;p31"/>
          <p:cNvSpPr txBox="1">
            <a:spLocks noGrp="1"/>
          </p:cNvSpPr>
          <p:nvPr>
            <p:ph type="body" idx="1"/>
          </p:nvPr>
        </p:nvSpPr>
        <p:spPr>
          <a:xfrm>
            <a:off x="311700" y="1570325"/>
            <a:ext cx="8520600" cy="2998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The COVID Racial Data Tracker</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COVID-19 Cases and Deaths by Race/Ethnicity: Current Data and Changes Over Time | KFF</a:t>
            </a: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The 'Father of Modern Gynecology' Performed Shocking Experiments on Enslaved Women - HISTORY</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a:solidFill>
                  <a:srgbClr val="000000"/>
                </a:solidFill>
                <a:latin typeface="Arial"/>
                <a:ea typeface="Arial"/>
                <a:cs typeface="Arial"/>
                <a:sym typeface="Arial"/>
              </a:rPr>
              <a:t>.</a:t>
            </a:r>
            <a:r>
              <a:rPr lang="en" sz="11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In Need of Cadavers, 19th-Century Medical Students Raided Baltimore's Graves | History| Smithsonian Magazine</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The Paris Review - Night Doctors: Why Early Medical Schools Plundered the Graves of African Americans</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Safety of COVID-19 Vaccines | CDC</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100" u="sng">
                <a:solidFill>
                  <a:srgbClr val="1155CC"/>
                </a:solidFill>
                <a:latin typeface="Arial"/>
                <a:ea typeface="Arial"/>
                <a:cs typeface="Arial"/>
                <a:sym typeface="Arial"/>
                <a:hlinkClick r:id="rId9">
                  <a:extLst>
                    <a:ext uri="{A12FA001-AC4F-418D-AE19-62706E023703}">
                      <ahyp:hlinkClr xmlns:ahyp="http://schemas.microsoft.com/office/drawing/2018/hyperlinkcolor" val="tx"/>
                    </a:ext>
                  </a:extLst>
                </a:hlinkClick>
              </a:rPr>
              <a:t>Black Americans Beat Vaccine Hesitancy Faster Than Whites | Healthiest Communities Health News</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10">
                  <a:extLst>
                    <a:ext uri="{A12FA001-AC4F-418D-AE19-62706E023703}">
                      <ahyp:hlinkClr xmlns:ahyp="http://schemas.microsoft.com/office/drawing/2018/hyperlinkcolor" val="tx"/>
                    </a:ext>
                  </a:extLst>
                </a:hlinkClick>
              </a:rPr>
              <a:t>New York removes J. Marion Sims statue of surgeon who experimented on enslaved women - Vox</a:t>
            </a: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a:solidFill>
                <a:srgbClr val="000000"/>
              </a:solidFill>
              <a:latin typeface="Arial"/>
              <a:ea typeface="Arial"/>
              <a:cs typeface="Arial"/>
              <a:sym typeface="Arial"/>
            </a:endParaRPr>
          </a:p>
        </p:txBody>
      </p:sp>
      <p:pic>
        <p:nvPicPr>
          <p:cNvPr id="212" name="Google Shape;212;p31"/>
          <p:cNvPicPr preferRelativeResize="0"/>
          <p:nvPr/>
        </p:nvPicPr>
        <p:blipFill>
          <a:blip r:embed="rId11">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Bibliografía</a:t>
            </a:r>
            <a:r>
              <a:rPr lang="en" dirty="0">
                <a:solidFill>
                  <a:srgbClr val="000000"/>
                </a:solidFill>
                <a:latin typeface="Arial"/>
                <a:ea typeface="Arial"/>
                <a:cs typeface="Arial"/>
                <a:sym typeface="Arial"/>
              </a:rPr>
              <a:t> (continuación)</a:t>
            </a:r>
            <a:endParaRPr>
              <a:solidFill>
                <a:srgbClr val="000000"/>
              </a:solidFill>
              <a:latin typeface="Arial"/>
              <a:ea typeface="Arial"/>
              <a:cs typeface="Arial"/>
              <a:sym typeface="Arial"/>
            </a:endParaRPr>
          </a:p>
        </p:txBody>
      </p:sp>
      <p:sp>
        <p:nvSpPr>
          <p:cNvPr id="218" name="Google Shape;218;p32"/>
          <p:cNvSpPr txBox="1">
            <a:spLocks noGrp="1"/>
          </p:cNvSpPr>
          <p:nvPr>
            <p:ph type="body" idx="1"/>
          </p:nvPr>
        </p:nvSpPr>
        <p:spPr>
          <a:xfrm>
            <a:off x="311700" y="1570325"/>
            <a:ext cx="8520600" cy="299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What Contributes to COVID-19 Vaccine Hesitancy in Black Communities, and How Can It Be Addressed? | RAND</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COVID-19 Vaccines and People of Color | Johns Hopkins Medicine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https://www.sharp.com/health-news/ensuring-black-americans-receive-covid-19-vaccines.cfm</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Dr. Kizzmekia Corbett, who worked on COVID vaccine,​ on changing the game in science: "It is an honor to be inspirational" - CBS News</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Kizzmekia S. Corbett, Life Science (2021) | The Franklin Institute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Coronavirus: Vaccines &amp; Variants with Kizzmekia S. Corbett, PhD - The Washington Post</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9">
                  <a:extLst>
                    <a:ext uri="{A12FA001-AC4F-418D-AE19-62706E023703}">
                      <ahyp:hlinkClr xmlns:ahyp="http://schemas.microsoft.com/office/drawing/2018/hyperlinkcolor" val="tx"/>
                    </a:ext>
                  </a:extLst>
                </a:hlinkClick>
              </a:rPr>
              <a:t>Kizzmekia S Corbett | Academic Profile | Harvard TH Chan School of Public Health</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1000"/>
              </a:spcAft>
              <a:buNone/>
            </a:pPr>
            <a:endParaRPr sz="1100">
              <a:solidFill>
                <a:srgbClr val="000000"/>
              </a:solidFill>
              <a:latin typeface="Arial"/>
              <a:ea typeface="Arial"/>
              <a:cs typeface="Arial"/>
              <a:sym typeface="Arial"/>
            </a:endParaRPr>
          </a:p>
        </p:txBody>
      </p:sp>
      <p:pic>
        <p:nvPicPr>
          <p:cNvPr id="219" name="Google Shape;219;p32"/>
          <p:cNvPicPr preferRelativeResize="0"/>
          <p:nvPr/>
        </p:nvPicPr>
        <p:blipFill>
          <a:blip r:embed="rId10">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a:solidFill>
                  <a:srgbClr val="000000"/>
                </a:solidFill>
                <a:latin typeface="Arial"/>
                <a:ea typeface="Arial"/>
                <a:cs typeface="Arial"/>
                <a:sym typeface="Arial"/>
              </a:rPr>
              <a:t>Bibliografía</a:t>
            </a:r>
            <a:r>
              <a:rPr lang="en" dirty="0">
                <a:solidFill>
                  <a:srgbClr val="000000"/>
                </a:solidFill>
                <a:latin typeface="Arial"/>
                <a:ea typeface="Arial"/>
                <a:cs typeface="Arial"/>
                <a:sym typeface="Arial"/>
              </a:rPr>
              <a:t> (continuación)</a:t>
            </a:r>
            <a:endParaRPr>
              <a:solidFill>
                <a:srgbClr val="000000"/>
              </a:solidFill>
              <a:latin typeface="Arial"/>
              <a:ea typeface="Arial"/>
              <a:cs typeface="Arial"/>
              <a:sym typeface="Arial"/>
            </a:endParaRPr>
          </a:p>
        </p:txBody>
      </p:sp>
      <p:sp>
        <p:nvSpPr>
          <p:cNvPr id="225" name="Google Shape;225;p33"/>
          <p:cNvSpPr txBox="1">
            <a:spLocks noGrp="1"/>
          </p:cNvSpPr>
          <p:nvPr>
            <p:ph type="body" idx="1"/>
          </p:nvPr>
        </p:nvSpPr>
        <p:spPr>
          <a:xfrm>
            <a:off x="311700" y="1570325"/>
            <a:ext cx="8520600" cy="299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New York removes J. Marion Sims statue of surgeon who experimented on enslaved women - Vox</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African-American Bodies Stolen from Graves: The Dark Past of Old Medical College of Georgia | Black Then</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History of Smallpox</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Cotton Mather and the Salem Witch Trials - The History Junkie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https://adc.bmj.com/content/88/10/841</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The immortal cells of Henrietta Lacks - Robin Bulleri</a:t>
            </a:r>
            <a:endParaRPr sz="1100">
              <a:solidFill>
                <a:srgbClr val="000000"/>
              </a:solidFill>
              <a:latin typeface="Arial"/>
              <a:ea typeface="Arial"/>
              <a:cs typeface="Arial"/>
              <a:sym typeface="Arial"/>
            </a:endParaRPr>
          </a:p>
          <a:p>
            <a:pPr marL="0" lvl="0" indent="0" algn="l" rtl="0">
              <a:spcBef>
                <a:spcPts val="0"/>
              </a:spcBef>
              <a:spcAft>
                <a:spcPts val="1000"/>
              </a:spcAft>
              <a:buNone/>
            </a:pPr>
            <a:endParaRPr sz="1100">
              <a:solidFill>
                <a:srgbClr val="000000"/>
              </a:solidFill>
              <a:latin typeface="Arial"/>
              <a:ea typeface="Arial"/>
              <a:cs typeface="Arial"/>
              <a:sym typeface="Arial"/>
            </a:endParaRPr>
          </a:p>
        </p:txBody>
      </p:sp>
      <p:pic>
        <p:nvPicPr>
          <p:cNvPr id="226" name="Google Shape;226;p33"/>
          <p:cNvPicPr preferRelativeResize="0"/>
          <p:nvPr/>
        </p:nvPicPr>
        <p:blipFill>
          <a:blip r:embed="rId9">
            <a:alphaModFix/>
          </a:blip>
          <a:stretch>
            <a:fillRect/>
          </a:stretch>
        </p:blipFill>
        <p:spPr>
          <a:xfrm>
            <a:off x="7001459" y="3695074"/>
            <a:ext cx="1977500" cy="1353951"/>
          </a:xfrm>
          <a:prstGeom prst="rect">
            <a:avLst/>
          </a:prstGeom>
          <a:noFill/>
          <a:ln>
            <a:noFill/>
          </a:ln>
        </p:spPr>
      </p:pic>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2602</Words>
  <Application>Microsoft Office PowerPoint</Application>
  <PresentationFormat>On-screen Show (16:9)</PresentationFormat>
  <Paragraphs>166</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Alfa Slab One</vt:lpstr>
      <vt:lpstr>Proxima Nova</vt:lpstr>
      <vt:lpstr>Times New Roman</vt:lpstr>
      <vt:lpstr>Roboto</vt:lpstr>
      <vt:lpstr>Arial</vt:lpstr>
      <vt:lpstr>Calibri</vt:lpstr>
      <vt:lpstr>Gameday</vt:lpstr>
      <vt:lpstr>LA COVID-19 Y LA COMUNIDAD NEGRA</vt:lpstr>
      <vt:lpstr>Datos de la COVID-19 en la comunidad negra</vt:lpstr>
      <vt:lpstr>Esquema del seminario web</vt:lpstr>
      <vt:lpstr>Historia de la desconfianza en la medicina de la comunidad negra</vt:lpstr>
      <vt:lpstr>Historia de la desconfianza en la medicina de la comunidad negra </vt:lpstr>
      <vt:lpstr>Negros pioneros en el desarrollo de vacunas </vt:lpstr>
      <vt:lpstr>Cómo un hombre africano esclavizado allanó el camino de las vacunas</vt:lpstr>
      <vt:lpstr>Dr. Kizzmekia Corbett: desarrolladora principal de la vacuna de mRNA Moderna contra la COVID-19 </vt:lpstr>
      <vt:lpstr>Cómo abordar la reticencia a las vacunas en la comunidad negra</vt:lpstr>
      <vt:lpstr>¿Es segura la vacuna? </vt:lpstr>
      <vt:lpstr>¿Es segura la vacuna contra la COVID-19? </vt:lpstr>
      <vt:lpstr>Cientos de millones de personas han recibido con seguridad la vacuna contra la COVID-19</vt:lpstr>
      <vt:lpstr>Efectos secundarios comunes</vt:lpstr>
      <vt:lpstr>¿Por qué vacunarse? </vt:lpstr>
      <vt:lpstr>¿Por qué vacunarse? </vt:lpstr>
      <vt:lpstr>        El lado positivo: los negros estadounidenses están cambiando la narrativa </vt:lpstr>
      <vt:lpstr>Estudio: los estadounidenses de raza negra vencen las reticencias a las vacunas más rápido que los blancos </vt:lpstr>
      <vt:lpstr>Bibliografía</vt:lpstr>
      <vt:lpstr>Bibliografía (continuación) </vt:lpstr>
      <vt:lpstr>Bibliografía (continuación)</vt:lpstr>
      <vt:lpstr>Bibliografía (continuación)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COVID-19 Y LA COMUNIDAD NEGRA</dc:title>
  <dc:creator>Heather and Alex Shelton</dc:creator>
  <cp:lastModifiedBy>Heather Shelton</cp:lastModifiedBy>
  <cp:revision>4</cp:revision>
  <dcterms:modified xsi:type="dcterms:W3CDTF">2022-04-20T16:44:00Z</dcterms:modified>
</cp:coreProperties>
</file>